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79" r:id="rId5"/>
    <p:sldId id="280" r:id="rId6"/>
    <p:sldId id="281" r:id="rId7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記入フォーマット" id="{BAE8818B-39F6-434F-AE14-F3BE46BD7691}">
          <p14:sldIdLst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4286" userDrawn="1">
          <p15:clr>
            <a:srgbClr val="A4A3A4"/>
          </p15:clr>
        </p15:guide>
        <p15:guide id="6" pos="1474" userDrawn="1">
          <p15:clr>
            <a:srgbClr val="A4A3A4"/>
          </p15:clr>
        </p15:guide>
        <p15:guide id="7" orient="horz" pos="255" userDrawn="1">
          <p15:clr>
            <a:srgbClr val="A4A3A4"/>
          </p15:clr>
        </p15:guide>
        <p15:guide id="8" orient="horz" pos="4247" userDrawn="1">
          <p15:clr>
            <a:srgbClr val="A4A3A4"/>
          </p15:clr>
        </p15:guide>
        <p15:guide id="11" pos="2857" userDrawn="1">
          <p15:clr>
            <a:srgbClr val="A4A3A4"/>
          </p15:clr>
        </p15:guide>
        <p15:guide id="12" pos="2903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1497" userDrawn="1">
          <p15:clr>
            <a:srgbClr val="A4A3A4"/>
          </p15:clr>
        </p15:guide>
        <p15:guide id="15" pos="4263" userDrawn="1">
          <p15:clr>
            <a:srgbClr val="A4A3A4"/>
          </p15:clr>
        </p15:guide>
        <p15:guide id="16" pos="4309" userDrawn="1">
          <p15:clr>
            <a:srgbClr val="A4A3A4"/>
          </p15:clr>
        </p15:guide>
        <p15:guide id="17" orient="horz" pos="2251" userDrawn="1">
          <p15:clr>
            <a:srgbClr val="A4A3A4"/>
          </p15:clr>
        </p15:guide>
        <p15:guide id="18" orient="horz" pos="278" userDrawn="1">
          <p15:clr>
            <a:srgbClr val="A4A3A4"/>
          </p15:clr>
        </p15:guide>
        <p15:guide id="19" orient="horz" pos="4269" userDrawn="1">
          <p15:clr>
            <a:srgbClr val="A4A3A4"/>
          </p15:clr>
        </p15:guide>
        <p15:guide id="20" orient="horz" pos="3294" userDrawn="1">
          <p15:clr>
            <a:srgbClr val="A4A3A4"/>
          </p15:clr>
        </p15:guide>
        <p15:guide id="21" orient="horz" pos="1275" userDrawn="1">
          <p15:clr>
            <a:srgbClr val="A4A3A4"/>
          </p15:clr>
        </p15:guide>
        <p15:guide id="22" orient="horz" pos="1298" userDrawn="1">
          <p15:clr>
            <a:srgbClr val="A4A3A4"/>
          </p15:clr>
        </p15:guide>
        <p15:guide id="23" orient="horz" pos="1253" userDrawn="1">
          <p15:clr>
            <a:srgbClr val="A4A3A4"/>
          </p15:clr>
        </p15:guide>
        <p15:guide id="24" orient="horz" pos="3271" userDrawn="1">
          <p15:clr>
            <a:srgbClr val="A4A3A4"/>
          </p15:clr>
        </p15:guide>
        <p15:guide id="25" orient="horz" pos="3249" userDrawn="1">
          <p15:clr>
            <a:srgbClr val="A4A3A4"/>
          </p15:clr>
        </p15:guide>
        <p15:guide id="26" orient="horz" pos="2273" userDrawn="1">
          <p15:clr>
            <a:srgbClr val="A4A3A4"/>
          </p15:clr>
        </p15:guide>
        <p15:guide id="27" orient="horz" pos="30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wXJY/XSWI62ojIiZm9OCoEit+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米山　大晴" initials="米山　大晴" lastIdx="1" clrIdx="0">
    <p:extLst>
      <p:ext uri="{19B8F6BF-5375-455C-9EA6-DF929625EA0E}">
        <p15:presenceInfo xmlns:p15="http://schemas.microsoft.com/office/powerpoint/2012/main" userId="S::a6116127@aoyama.jp::b0b39d63-7fa5-43a5-a66e-c45db346a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2799E1-B542-4AD4-B6E6-6984363A6563}">
  <a:tblStyle styleId="{0B2799E1-B542-4AD4-B6E6-6984363A65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3A795EA-EF0F-4C1F-A70F-3CF78FFFE4C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8"/>
    <p:restoredTop sz="94971"/>
  </p:normalViewPr>
  <p:slideViewPr>
    <p:cSldViewPr snapToGrid="0" snapToObjects="1">
      <p:cViewPr varScale="1">
        <p:scale>
          <a:sx n="85" d="100"/>
          <a:sy n="85" d="100"/>
        </p:scale>
        <p:origin x="1704" y="58"/>
      </p:cViewPr>
      <p:guideLst>
        <p:guide orient="horz" pos="2296"/>
        <p:guide pos="2880"/>
        <p:guide pos="5692"/>
        <p:guide pos="68"/>
        <p:guide pos="4286"/>
        <p:guide pos="1474"/>
        <p:guide orient="horz" pos="255"/>
        <p:guide orient="horz" pos="4247"/>
        <p:guide pos="2857"/>
        <p:guide pos="2903"/>
        <p:guide pos="1451"/>
        <p:guide pos="1497"/>
        <p:guide pos="4263"/>
        <p:guide pos="4309"/>
        <p:guide orient="horz" pos="2251"/>
        <p:guide orient="horz" pos="278"/>
        <p:guide orient="horz" pos="4269"/>
        <p:guide orient="horz" pos="3294"/>
        <p:guide orient="horz" pos="1275"/>
        <p:guide orient="horz" pos="1298"/>
        <p:guide orient="horz" pos="1253"/>
        <p:guide orient="horz" pos="3271"/>
        <p:guide orient="horz" pos="3249"/>
        <p:guide orient="horz" pos="2273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57" Type="http://schemas.openxmlformats.org/officeDocument/2006/relationships/tableStyles" Target="tableStyles.xml"/><Relationship Id="rId52" Type="http://customschemas.google.com/relationships/presentationmetadata" Target="metadata"/><Relationship Id="rId4" Type="http://schemas.openxmlformats.org/officeDocument/2006/relationships/slideMaster" Target="slideMasters/slideMaster1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40" y="1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773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a4af1de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7ea4af1de4_0_1048:notes"/>
          <p:cNvSpPr txBox="1">
            <a:spLocks noGrp="1"/>
          </p:cNvSpPr>
          <p:nvPr>
            <p:ph type="body" idx="1"/>
          </p:nvPr>
        </p:nvSpPr>
        <p:spPr>
          <a:xfrm>
            <a:off x="680562" y="4783308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7ea4af1de4_0_1048:notes"/>
          <p:cNvSpPr txBox="1">
            <a:spLocks noGrp="1"/>
          </p:cNvSpPr>
          <p:nvPr>
            <p:ph type="sldNum" idx="12"/>
          </p:nvPr>
        </p:nvSpPr>
        <p:spPr>
          <a:xfrm>
            <a:off x="3854940" y="9440647"/>
            <a:ext cx="2949099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26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a4af1de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7ea4af1de4_0_1048:notes"/>
          <p:cNvSpPr txBox="1">
            <a:spLocks noGrp="1"/>
          </p:cNvSpPr>
          <p:nvPr>
            <p:ph type="body" idx="1"/>
          </p:nvPr>
        </p:nvSpPr>
        <p:spPr>
          <a:xfrm>
            <a:off x="680562" y="4783308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7ea4af1de4_0_1048:notes"/>
          <p:cNvSpPr txBox="1">
            <a:spLocks noGrp="1"/>
          </p:cNvSpPr>
          <p:nvPr>
            <p:ph type="sldNum" idx="12"/>
          </p:nvPr>
        </p:nvSpPr>
        <p:spPr>
          <a:xfrm>
            <a:off x="3854940" y="9440647"/>
            <a:ext cx="2949099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26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a4af1de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7ea4af1de4_0_1048:notes"/>
          <p:cNvSpPr txBox="1">
            <a:spLocks noGrp="1"/>
          </p:cNvSpPr>
          <p:nvPr>
            <p:ph type="body" idx="1"/>
          </p:nvPr>
        </p:nvSpPr>
        <p:spPr>
          <a:xfrm>
            <a:off x="680562" y="4783308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7ea4af1de4_0_1048:notes"/>
          <p:cNvSpPr txBox="1">
            <a:spLocks noGrp="1"/>
          </p:cNvSpPr>
          <p:nvPr>
            <p:ph type="sldNum" idx="12"/>
          </p:nvPr>
        </p:nvSpPr>
        <p:spPr>
          <a:xfrm>
            <a:off x="3854940" y="9440647"/>
            <a:ext cx="2949099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01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esennuma-kanko.jp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sennuma-kanko.jp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esennuma-kanko.jp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a4af1de4_0_1048"/>
          <p:cNvSpPr/>
          <p:nvPr/>
        </p:nvSpPr>
        <p:spPr>
          <a:xfrm>
            <a:off x="0" y="4614"/>
            <a:ext cx="9144000" cy="400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7ea4af1de4_0_1048"/>
          <p:cNvSpPr txBox="1"/>
          <p:nvPr/>
        </p:nvSpPr>
        <p:spPr>
          <a:xfrm>
            <a:off x="6520070" y="12812"/>
            <a:ext cx="2623930" cy="36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1800" b="1" dirty="0">
                <a:solidFill>
                  <a:schemeClr val="l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Calibri"/>
                <a:sym typeface="Calibri"/>
              </a:rPr>
              <a:t>気仙沼</a:t>
            </a:r>
            <a:endParaRPr sz="1800" b="1" u="none" strike="noStrike" cap="none" dirty="0">
              <a:solidFill>
                <a:schemeClr val="lt1"/>
              </a:solidFill>
              <a:latin typeface="Meiryo UI" panose="020B0604030504040204" pitchFamily="34" charset="-128"/>
              <a:ea typeface="Meiryo UI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5" name="Google Shape;95;g7ea4af1de4_0_1048"/>
          <p:cNvSpPr/>
          <p:nvPr/>
        </p:nvSpPr>
        <p:spPr>
          <a:xfrm>
            <a:off x="152400" y="15586"/>
            <a:ext cx="7364896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r>
              <a:rPr lang="ja-JP" altLang="en-US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牡蠣筏乗船体験・かき番屋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〜Oyster cruise </a:t>
            </a:r>
            <a:r>
              <a:rPr lang="ja-JP" altLang="en-US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＆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Steamed Oyster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Meiryo"/>
              </a:rPr>
              <a:t>〜</a:t>
            </a:r>
            <a:endParaRPr lang="ja-JP" altLang="en-US" sz="1200" b="1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C0AD768-7AEA-AC4A-B30A-6DC3DBB8FF85}"/>
              </a:ext>
            </a:extLst>
          </p:cNvPr>
          <p:cNvSpPr/>
          <p:nvPr/>
        </p:nvSpPr>
        <p:spPr>
          <a:xfrm>
            <a:off x="107950" y="2080744"/>
            <a:ext cx="2195513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</a:t>
            </a:r>
            <a:r>
              <a:rPr kumimoji="1" lang="en-US" altLang="ja-JP" dirty="0">
                <a:solidFill>
                  <a:schemeClr val="tx1"/>
                </a:solidFill>
              </a:rPr>
              <a:t>③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A53EF32-CC13-F34E-9621-F98EE53A8B8C}"/>
              </a:ext>
            </a:extLst>
          </p:cNvPr>
          <p:cNvSpPr/>
          <p:nvPr/>
        </p:nvSpPr>
        <p:spPr>
          <a:xfrm>
            <a:off x="2376488" y="2071304"/>
            <a:ext cx="2159001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</a:t>
            </a:r>
            <a:r>
              <a:rPr kumimoji="1" lang="en-US" altLang="ja-JP" dirty="0">
                <a:solidFill>
                  <a:schemeClr val="tx1"/>
                </a:solidFill>
              </a:rPr>
              <a:t>④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73F6378-3A63-8945-91F1-98CCCAB82684}"/>
              </a:ext>
            </a:extLst>
          </p:cNvPr>
          <p:cNvSpPr/>
          <p:nvPr/>
        </p:nvSpPr>
        <p:spPr>
          <a:xfrm>
            <a:off x="107949" y="499373"/>
            <a:ext cx="2195513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写真①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5D7E6D4-7F77-DC48-94BF-E67037968EBA}"/>
              </a:ext>
            </a:extLst>
          </p:cNvPr>
          <p:cNvSpPr/>
          <p:nvPr/>
        </p:nvSpPr>
        <p:spPr>
          <a:xfrm>
            <a:off x="2376489" y="499374"/>
            <a:ext cx="2157391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写真②</a:t>
            </a:r>
          </a:p>
        </p:txBody>
      </p:sp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BB9A2A05-89BC-A941-A1BC-3335956D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79056"/>
              </p:ext>
            </p:extLst>
          </p:nvPr>
        </p:nvGraphicFramePr>
        <p:xfrm>
          <a:off x="109839" y="3662115"/>
          <a:ext cx="4425930" cy="2951114"/>
        </p:xfrm>
        <a:graphic>
          <a:graphicData uri="http://schemas.openxmlformats.org/drawingml/2006/table">
            <a:tbl>
              <a:tblPr firstRow="1" bandRow="1">
                <a:tableStyleId>{0B2799E1-B542-4AD4-B6E6-6984363A6563}</a:tableStyleId>
              </a:tblPr>
              <a:tblGrid>
                <a:gridCol w="4425930">
                  <a:extLst>
                    <a:ext uri="{9D8B030D-6E8A-4147-A177-3AD203B41FA5}">
                      <a16:colId xmlns:a16="http://schemas.microsoft.com/office/drawing/2014/main" val="315970394"/>
                    </a:ext>
                  </a:extLst>
                </a:gridCol>
              </a:tblGrid>
              <a:tr h="263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ハイライト</a:t>
                      </a:r>
                      <a:endParaRPr kumimoji="1" lang="en-US" altLang="ja-JP" sz="1100" b="1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54053"/>
                  </a:ext>
                </a:extLst>
              </a:tr>
              <a:tr h="50247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気仙沼の牡蠣がどのように育てられ、わたしたちの食卓へ届くのか、五感を使って体験する。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牡蠣漁師の漁船に乗り、普段は見られない牡蠣養殖の現場を間近で見学し、日々の仕事や震災からの再起のお話を聞く。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番屋にて、豪快な蒸し牡蠣・蒸しホタテを味わう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03171"/>
                  </a:ext>
                </a:extLst>
              </a:tr>
              <a:tr h="263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コンテンツ概要</a:t>
                      </a:r>
                      <a:endParaRPr kumimoji="1" lang="en-US" altLang="ja-JP" sz="1100" b="1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39729"/>
                  </a:ext>
                </a:extLst>
              </a:tr>
              <a:tr h="1452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①乗船体験、養殖筏見学　</a:t>
                      </a:r>
                      <a:r>
                        <a:rPr kumimoji="1" lang="en-US" altLang="ja-JP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荒天時中止の可能性あり</a:t>
                      </a:r>
                      <a:endParaRPr kumimoji="1" lang="en-US" altLang="ja-JP" sz="8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漁師さんから冒頭の説明を受け、漁船に乗船。約</a:t>
                      </a:r>
                      <a:r>
                        <a:rPr kumimoji="1" lang="en-US" altLang="ja-JP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40</a:t>
                      </a: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分かけて、数カ所の牡蠣筏を回り、どのように養殖をおこなっているか見学する。</a:t>
                      </a:r>
                      <a:endParaRPr kumimoji="1" lang="en-US" altLang="ja-JP" sz="1050" b="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②ウミネコ・カモメ餌やり体験</a:t>
                      </a:r>
                      <a:r>
                        <a:rPr kumimoji="1" lang="en-US" altLang="ja-JP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荒天時中止の可能性あり</a:t>
                      </a:r>
                      <a:endParaRPr kumimoji="1" lang="en-US" altLang="ja-JP" sz="8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運が良ければウミネコやカモメに会えることも。潮風を感じながらウミネコへえさやりを体験できる。</a:t>
                      </a:r>
                      <a:endParaRPr kumimoji="1" lang="en-US" altLang="ja-JP" sz="1050" b="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③番屋にて蒸し牡蠣を堪能</a:t>
                      </a:r>
                      <a:endParaRPr kumimoji="1" lang="en-US" altLang="ja-JP" sz="105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水揚げしたばかりの新鮮な旬の牡蠣とホタテを、豪快な蒸し焼きで試食。地元スタッフとの交流や、窓の外の唐桑内湾の景色も魅力。</a:t>
                      </a:r>
                      <a:endParaRPr kumimoji="1" lang="ja-JP" alt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42122"/>
                  </a:ext>
                </a:extLst>
              </a:tr>
            </a:tbl>
          </a:graphicData>
        </a:graphic>
      </p:graphicFrame>
      <p:graphicFrame>
        <p:nvGraphicFramePr>
          <p:cNvPr id="18" name="表 2">
            <a:extLst>
              <a:ext uri="{FF2B5EF4-FFF2-40B4-BE49-F238E27FC236}">
                <a16:creationId xmlns:a16="http://schemas.microsoft.com/office/drawing/2014/main" id="{F8BA93A8-6637-6349-8560-E511AEEF5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70577"/>
              </p:ext>
            </p:extLst>
          </p:nvPr>
        </p:nvGraphicFramePr>
        <p:xfrm>
          <a:off x="4608514" y="492003"/>
          <a:ext cx="4429706" cy="605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458">
                  <a:extLst>
                    <a:ext uri="{9D8B030D-6E8A-4147-A177-3AD203B41FA5}">
                      <a16:colId xmlns:a16="http://schemas.microsoft.com/office/drawing/2014/main" val="639234859"/>
                    </a:ext>
                  </a:extLst>
                </a:gridCol>
                <a:gridCol w="2844248">
                  <a:extLst>
                    <a:ext uri="{9D8B030D-6E8A-4147-A177-3AD203B41FA5}">
                      <a16:colId xmlns:a16="http://schemas.microsoft.com/office/drawing/2014/main" val="2940172356"/>
                    </a:ext>
                  </a:extLst>
                </a:gridCol>
              </a:tblGrid>
              <a:tr h="2583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基本情報</a:t>
                      </a:r>
                      <a:endParaRPr kumimoji="1" lang="ja-JP" altLang="en-US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10301"/>
                  </a:ext>
                </a:extLst>
              </a:tr>
              <a:tr h="889165">
                <a:tc gridSpan="2">
                  <a:txBody>
                    <a:bodyPr/>
                    <a:lstStyle/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■問い合わせ先：一般社団法人気仙沼地域戦略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■期間　　　　　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10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～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5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月（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12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月は繁忙期のため除く）</a:t>
                      </a:r>
                      <a:endParaRPr kumimoji="1" lang="en-US" altLang="ja-JP" sz="1050" b="0" i="0" u="none" strike="noStrike" cap="non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■ホームページ：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  <a:hlinkClick r:id="rId3"/>
                        </a:rPr>
                        <a:t>http://kesennuma-kanko.jp/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■電話番号　　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0226-25-7115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■メールアドレス：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info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＠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k-ships.com</a:t>
                      </a:r>
                      <a:endParaRPr kumimoji="1" lang="ja-JP" altLang="en-US" sz="14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34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対応可能な旅行形態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団体旅行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72529"/>
                  </a:ext>
                </a:extLst>
              </a:tr>
              <a:tr h="40222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ターゲットとする顧客層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国内：内陸部・県外の少人数グループ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海外：東南アジア、欧米豪、ほか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15381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販売価格（税抜）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一般公示価格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12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100,000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24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200,000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36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小学生以上対象のプログラム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9863"/>
                  </a:ext>
                </a:extLst>
              </a:tr>
              <a:tr h="26978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価格に含まれるもの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漁船燃料費、漁師ガイド費、試食（または昼食）費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992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価格に含まれないもの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開催場所までの移動に係る交通費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5103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集合場所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（代表住所）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かき小屋唐桑番屋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〒</a:t>
                      </a:r>
                      <a:r>
                        <a:rPr kumimoji="1" lang="en-US" altLang="zh-TW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988-0571 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宮城県気仙沼市唐桑町鮪立２４１−６</a:t>
                      </a:r>
                      <a:endParaRPr kumimoji="1" lang="ja-JP" altLang="en-US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95637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アクセス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JR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気仙沼駅より車で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（仙台方面から）三陸自動車道唐桑半島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IC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分、（岩手県方面から）三陸自動車道鹿折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IC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25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0082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予約可能期間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10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～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5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月（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12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月は繁忙期のため除く）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07135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所要時間・開始時間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11:00〜12:45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（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時間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45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分）</a:t>
                      </a:r>
                      <a:endParaRPr lang="en-US" altLang="ja-JP" sz="1050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※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調整可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1565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催行人数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12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人、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13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24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人、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36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</a:t>
                      </a:r>
                      <a:endParaRPr lang="ja-JP" altLang="en-US" sz="1050" b="1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74422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貸切対応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可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32314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言語対応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□英　　□その他：</a:t>
                      </a:r>
                      <a:endParaRPr lang="en-US" altLang="ja-JP" sz="1050" b="0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0923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その他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荒天時には乗船を中止する可能性あり</a:t>
                      </a:r>
                      <a:endParaRPr lang="en-US" altLang="ja-JP" sz="1050" b="0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70915"/>
                  </a:ext>
                </a:extLst>
              </a:tr>
            </a:tbl>
          </a:graphicData>
        </a:graphic>
      </p:graphicFrame>
      <p:pic>
        <p:nvPicPr>
          <p:cNvPr id="11" name="図 10" descr="水, 動物, 人, 屋外 が含まれている画像&#10;&#10;自動的に生成された説明">
            <a:extLst>
              <a:ext uri="{FF2B5EF4-FFF2-40B4-BE49-F238E27FC236}">
                <a16:creationId xmlns:a16="http://schemas.microsoft.com/office/drawing/2014/main" id="{1BCC6662-A719-2042-91C7-22FE4EF7A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097" y="499373"/>
            <a:ext cx="2157672" cy="1501815"/>
          </a:xfrm>
          <a:prstGeom prst="rect">
            <a:avLst/>
          </a:prstGeom>
        </p:spPr>
      </p:pic>
      <p:pic>
        <p:nvPicPr>
          <p:cNvPr id="3" name="図 2" descr="川でボートに乗っている男性&#10;&#10;自動的に生成された説明">
            <a:extLst>
              <a:ext uri="{FF2B5EF4-FFF2-40B4-BE49-F238E27FC236}">
                <a16:creationId xmlns:a16="http://schemas.microsoft.com/office/drawing/2014/main" id="{92213636-D612-D04B-AD7C-FFF69F18D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9" y="506532"/>
            <a:ext cx="2185718" cy="1457145"/>
          </a:xfrm>
          <a:prstGeom prst="rect">
            <a:avLst/>
          </a:prstGeom>
        </p:spPr>
      </p:pic>
      <p:pic>
        <p:nvPicPr>
          <p:cNvPr id="5" name="図 4" descr="桟橋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8C648D24-2940-B347-89B0-59D0F9DC7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0" y="2080400"/>
            <a:ext cx="2197683" cy="14639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F6286C-6609-1A40-BA3A-546FA2733E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78097" y="2091886"/>
            <a:ext cx="2157391" cy="13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5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a4af1de4_0_1048"/>
          <p:cNvSpPr/>
          <p:nvPr/>
        </p:nvSpPr>
        <p:spPr>
          <a:xfrm>
            <a:off x="0" y="4614"/>
            <a:ext cx="9144000" cy="400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7ea4af1de4_0_1048"/>
          <p:cNvSpPr txBox="1"/>
          <p:nvPr/>
        </p:nvSpPr>
        <p:spPr>
          <a:xfrm>
            <a:off x="6520070" y="12812"/>
            <a:ext cx="2623930" cy="36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1800" b="1" dirty="0">
                <a:solidFill>
                  <a:schemeClr val="l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Calibri"/>
                <a:sym typeface="Calibri"/>
              </a:rPr>
              <a:t>気仙沼</a:t>
            </a:r>
            <a:endParaRPr sz="1800" b="1" u="none" strike="noStrike" cap="none" dirty="0">
              <a:solidFill>
                <a:schemeClr val="lt1"/>
              </a:solidFill>
              <a:latin typeface="Meiryo UI" panose="020B0604030504040204" pitchFamily="34" charset="-128"/>
              <a:ea typeface="Meiryo UI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5" name="Google Shape;95;g7ea4af1de4_0_1048"/>
          <p:cNvSpPr/>
          <p:nvPr/>
        </p:nvSpPr>
        <p:spPr>
          <a:xfrm>
            <a:off x="152400" y="15586"/>
            <a:ext cx="7364896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r>
              <a:rPr lang="ja-JP" altLang="en-US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牡蠣筏乗船体験・</a:t>
            </a:r>
            <a:r>
              <a:rPr lang="en-US" altLang="ja-JP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Local Lunch</a:t>
            </a:r>
            <a:r>
              <a:rPr lang="ja-JP" altLang="en-US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〜Oyster cruise </a:t>
            </a:r>
            <a:r>
              <a:rPr lang="ja-JP" altLang="en-US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＆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Local</a:t>
            </a:r>
            <a:r>
              <a:rPr lang="ja-JP" altLang="en-US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lunch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Meiryo"/>
              </a:rPr>
              <a:t>〜</a:t>
            </a:r>
            <a:endParaRPr lang="ja-JP" altLang="en-US" sz="1200" b="1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C0AD768-7AEA-AC4A-B30A-6DC3DBB8FF85}"/>
              </a:ext>
            </a:extLst>
          </p:cNvPr>
          <p:cNvSpPr/>
          <p:nvPr/>
        </p:nvSpPr>
        <p:spPr>
          <a:xfrm>
            <a:off x="107950" y="2080744"/>
            <a:ext cx="2195513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</a:t>
            </a:r>
            <a:r>
              <a:rPr kumimoji="1" lang="en-US" altLang="ja-JP" dirty="0">
                <a:solidFill>
                  <a:schemeClr val="tx1"/>
                </a:solidFill>
              </a:rPr>
              <a:t>③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A53EF32-CC13-F34E-9621-F98EE53A8B8C}"/>
              </a:ext>
            </a:extLst>
          </p:cNvPr>
          <p:cNvSpPr/>
          <p:nvPr/>
        </p:nvSpPr>
        <p:spPr>
          <a:xfrm>
            <a:off x="2376488" y="2071304"/>
            <a:ext cx="2159001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</a:t>
            </a:r>
            <a:r>
              <a:rPr kumimoji="1" lang="en-US" altLang="ja-JP" dirty="0">
                <a:solidFill>
                  <a:schemeClr val="tx1"/>
                </a:solidFill>
              </a:rPr>
              <a:t>④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73F6378-3A63-8945-91F1-98CCCAB82684}"/>
              </a:ext>
            </a:extLst>
          </p:cNvPr>
          <p:cNvSpPr/>
          <p:nvPr/>
        </p:nvSpPr>
        <p:spPr>
          <a:xfrm>
            <a:off x="107949" y="499373"/>
            <a:ext cx="2195513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写真①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5D7E6D4-7F77-DC48-94BF-E67037968EBA}"/>
              </a:ext>
            </a:extLst>
          </p:cNvPr>
          <p:cNvSpPr/>
          <p:nvPr/>
        </p:nvSpPr>
        <p:spPr>
          <a:xfrm>
            <a:off x="2376489" y="499374"/>
            <a:ext cx="2157391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写真②</a:t>
            </a:r>
          </a:p>
        </p:txBody>
      </p:sp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BB9A2A05-89BC-A941-A1BC-3335956D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117"/>
              </p:ext>
            </p:extLst>
          </p:nvPr>
        </p:nvGraphicFramePr>
        <p:xfrm>
          <a:off x="109839" y="3662115"/>
          <a:ext cx="4425930" cy="3111134"/>
        </p:xfrm>
        <a:graphic>
          <a:graphicData uri="http://schemas.openxmlformats.org/drawingml/2006/table">
            <a:tbl>
              <a:tblPr firstRow="1" bandRow="1">
                <a:tableStyleId>{0B2799E1-B542-4AD4-B6E6-6984363A6563}</a:tableStyleId>
              </a:tblPr>
              <a:tblGrid>
                <a:gridCol w="4425930">
                  <a:extLst>
                    <a:ext uri="{9D8B030D-6E8A-4147-A177-3AD203B41FA5}">
                      <a16:colId xmlns:a16="http://schemas.microsoft.com/office/drawing/2014/main" val="315970394"/>
                    </a:ext>
                  </a:extLst>
                </a:gridCol>
              </a:tblGrid>
              <a:tr h="263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ハイライト</a:t>
                      </a:r>
                      <a:endParaRPr kumimoji="1" lang="en-US" altLang="ja-JP" sz="1100" b="1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54053"/>
                  </a:ext>
                </a:extLst>
              </a:tr>
              <a:tr h="50247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気仙沼の牡蠣がどのように育てられ、わたしたちの食卓へ届くのか、五感を使って体験する。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牡蠣漁師の漁船に乗り、普段は見られない牡蠣養殖の現場を間近で見学し、日々の仕事や震災からの再起のお話を聞く。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地域のレストラン（旅館？）にて、牡蠣をはじめとした季節の食材を使った昼食を味わう。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03171"/>
                  </a:ext>
                </a:extLst>
              </a:tr>
              <a:tr h="263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コンテンツ概要</a:t>
                      </a:r>
                      <a:endParaRPr kumimoji="1" lang="en-US" altLang="ja-JP" sz="1100" b="1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39729"/>
                  </a:ext>
                </a:extLst>
              </a:tr>
              <a:tr h="1452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①乗船体験、養殖筏見学　</a:t>
                      </a:r>
                      <a:r>
                        <a:rPr kumimoji="1" lang="en-US" altLang="ja-JP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荒天時中止の可能性あり</a:t>
                      </a:r>
                      <a:endParaRPr kumimoji="1" lang="en-US" altLang="ja-JP" sz="8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漁師さんから冒頭の説明を受け、漁船に乗船。約</a:t>
                      </a:r>
                      <a:r>
                        <a:rPr kumimoji="1" lang="en-US" altLang="ja-JP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40</a:t>
                      </a: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分かけて、数カ所の牡蠣筏を回り、どのように養殖をおこなっているか見学する。</a:t>
                      </a:r>
                      <a:endParaRPr kumimoji="1" lang="en-US" altLang="ja-JP" sz="1050" b="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②ウミネコ・カモメ餌やり体験</a:t>
                      </a:r>
                      <a:r>
                        <a:rPr kumimoji="1" lang="en-US" altLang="ja-JP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荒天時中止の可能性あり</a:t>
                      </a:r>
                      <a:endParaRPr kumimoji="1" lang="en-US" altLang="ja-JP" sz="8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運が良ければウミネコやカモメに会えることも。潮風を感じながらウミネコへえさやりを体験できる。</a:t>
                      </a:r>
                      <a:endParaRPr kumimoji="1" lang="en-US" altLang="ja-JP" sz="1050" b="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③旬の食材を使った郷土料理</a:t>
                      </a:r>
                      <a:endParaRPr kumimoji="1" lang="en-US" altLang="ja-JP" sz="105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牡蠣はもちろん、地元産の新鮮な旬の食材をふんだんに使った郷土料理。アットホームなおもてなしと交流も楽しめる。</a:t>
                      </a:r>
                      <a:endParaRPr kumimoji="1" lang="ja-JP" alt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42122"/>
                  </a:ext>
                </a:extLst>
              </a:tr>
            </a:tbl>
          </a:graphicData>
        </a:graphic>
      </p:graphicFrame>
      <p:graphicFrame>
        <p:nvGraphicFramePr>
          <p:cNvPr id="18" name="表 2">
            <a:extLst>
              <a:ext uri="{FF2B5EF4-FFF2-40B4-BE49-F238E27FC236}">
                <a16:creationId xmlns:a16="http://schemas.microsoft.com/office/drawing/2014/main" id="{F8BA93A8-6637-6349-8560-E511AEEF5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03216"/>
              </p:ext>
            </p:extLst>
          </p:nvPr>
        </p:nvGraphicFramePr>
        <p:xfrm>
          <a:off x="4608514" y="492003"/>
          <a:ext cx="4429706" cy="6373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458">
                  <a:extLst>
                    <a:ext uri="{9D8B030D-6E8A-4147-A177-3AD203B41FA5}">
                      <a16:colId xmlns:a16="http://schemas.microsoft.com/office/drawing/2014/main" val="639234859"/>
                    </a:ext>
                  </a:extLst>
                </a:gridCol>
                <a:gridCol w="2844248">
                  <a:extLst>
                    <a:ext uri="{9D8B030D-6E8A-4147-A177-3AD203B41FA5}">
                      <a16:colId xmlns:a16="http://schemas.microsoft.com/office/drawing/2014/main" val="2940172356"/>
                    </a:ext>
                  </a:extLst>
                </a:gridCol>
              </a:tblGrid>
              <a:tr h="2583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基本情報</a:t>
                      </a:r>
                      <a:endParaRPr kumimoji="1" lang="ja-JP" altLang="en-US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10301"/>
                  </a:ext>
                </a:extLst>
              </a:tr>
              <a:tr h="889165">
                <a:tc gridSpan="2">
                  <a:txBody>
                    <a:bodyPr/>
                    <a:lstStyle/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■問い合わせ先：一般社団法人気仙沼地域戦略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■期間　　　　　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～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11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月（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12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月は繁忙期のため除く）</a:t>
                      </a:r>
                      <a:endParaRPr kumimoji="1" lang="en-US" altLang="ja-JP" sz="1050" b="0" i="0" u="none" strike="noStrike" cap="non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■ホームページ：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  <a:hlinkClick r:id="rId3"/>
                        </a:rPr>
                        <a:t>http://kesennuma-kanko.jp/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■電話番号　　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0226-25-7115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■メールアドレス：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info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＠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k-ships.com</a:t>
                      </a:r>
                      <a:endParaRPr kumimoji="1" lang="ja-JP" altLang="en-US" sz="14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34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対応可能な旅行形態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団体旅行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72529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ターゲットとする顧客層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国内：内陸部・県外の少人数グループ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海外：東南アジア、欧米豪、ほか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15381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販売価格（税抜）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一般公示価格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12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100,000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24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200,000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36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小学生以上対象のプログラム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9863"/>
                  </a:ext>
                </a:extLst>
              </a:tr>
              <a:tr h="26978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価格に含まれるもの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漁船燃料費、漁師ガイド費、昼食費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992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価格に含まれないもの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開催場所までの移動に係る交通費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5103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集合場所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（代表住所）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宮城県漁業協同組合唐桑支所かき・ほたて共同作業場　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〒</a:t>
                      </a:r>
                      <a:r>
                        <a:rPr kumimoji="1" lang="en-US" altLang="zh-TW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988-0571 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宮城県気仙沼市唐桑町鮪立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302</a:t>
                      </a:r>
                      <a:br>
                        <a:rPr kumimoji="1" lang="en-US" altLang="zh-TW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</a:b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旅館明海荘　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〒</a:t>
                      </a:r>
                      <a:r>
                        <a:rPr kumimoji="1" lang="en-US" altLang="zh-TW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988-0621 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宮城県気仙沼市長崎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176</a:t>
                      </a:r>
                      <a:endParaRPr kumimoji="1" lang="ja-JP" altLang="en-US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95637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アクセス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JR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気仙沼駅より車で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（仙台方面から）三陸自動車道唐桑半島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IC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分、（岩手県方面から）三陸自動車道鹿折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IC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25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0082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予約可能期間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～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11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月（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12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月は繁忙期のため除く）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0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所要時間・開始時間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12:00〜14:15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（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2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時間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分、移動時間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30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分を含む）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※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調整可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1565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催行人数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12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人、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13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24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人、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36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</a:t>
                      </a:r>
                      <a:endParaRPr lang="ja-JP" altLang="en-US" sz="1050" b="1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74422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貸切対応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可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32314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言語対応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□英　　□その他：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0923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その他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荒天時、乗船を中止する可能性あり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04339"/>
                  </a:ext>
                </a:extLst>
              </a:tr>
            </a:tbl>
          </a:graphicData>
        </a:graphic>
      </p:graphicFrame>
      <p:pic>
        <p:nvPicPr>
          <p:cNvPr id="11" name="図 10" descr="水, 動物, 人, 屋外 が含まれている画像&#10;&#10;自動的に生成された説明">
            <a:extLst>
              <a:ext uri="{FF2B5EF4-FFF2-40B4-BE49-F238E27FC236}">
                <a16:creationId xmlns:a16="http://schemas.microsoft.com/office/drawing/2014/main" id="{1BCC6662-A719-2042-91C7-22FE4EF7A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778" y="499373"/>
            <a:ext cx="2002420" cy="1501815"/>
          </a:xfrm>
          <a:prstGeom prst="rect">
            <a:avLst/>
          </a:prstGeom>
        </p:spPr>
      </p:pic>
      <p:pic>
        <p:nvPicPr>
          <p:cNvPr id="3" name="図 2" descr="川でボートに乗っている男性&#10;&#10;自動的に生成された説明">
            <a:extLst>
              <a:ext uri="{FF2B5EF4-FFF2-40B4-BE49-F238E27FC236}">
                <a16:creationId xmlns:a16="http://schemas.microsoft.com/office/drawing/2014/main" id="{92213636-D612-D04B-AD7C-FFF69F18D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9" y="506532"/>
            <a:ext cx="2185718" cy="1457145"/>
          </a:xfrm>
          <a:prstGeom prst="rect">
            <a:avLst/>
          </a:prstGeom>
        </p:spPr>
      </p:pic>
      <p:pic>
        <p:nvPicPr>
          <p:cNvPr id="5" name="図 4" descr="桟橋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8C648D24-2940-B347-89B0-59D0F9DC7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0" y="2080400"/>
            <a:ext cx="2197683" cy="14639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F6286C-6609-1A40-BA3A-546FA2733E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78097" y="2176411"/>
            <a:ext cx="2157391" cy="12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a4af1de4_0_1048"/>
          <p:cNvSpPr/>
          <p:nvPr/>
        </p:nvSpPr>
        <p:spPr>
          <a:xfrm>
            <a:off x="0" y="4614"/>
            <a:ext cx="9144000" cy="400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7ea4af1de4_0_1048"/>
          <p:cNvSpPr txBox="1"/>
          <p:nvPr/>
        </p:nvSpPr>
        <p:spPr>
          <a:xfrm>
            <a:off x="6520070" y="12812"/>
            <a:ext cx="2623930" cy="36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altLang="en-US" sz="1800" b="1" dirty="0">
                <a:solidFill>
                  <a:schemeClr val="l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Calibri"/>
                <a:sym typeface="Calibri"/>
              </a:rPr>
              <a:t>気仙沼</a:t>
            </a:r>
            <a:endParaRPr sz="1800" b="1" u="none" strike="noStrike" cap="none" dirty="0">
              <a:solidFill>
                <a:schemeClr val="lt1"/>
              </a:solidFill>
              <a:latin typeface="Meiryo UI" panose="020B0604030504040204" pitchFamily="34" charset="-128"/>
              <a:ea typeface="Meiryo UI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15" name="Google Shape;95;g7ea4af1de4_0_1048"/>
          <p:cNvSpPr/>
          <p:nvPr/>
        </p:nvSpPr>
        <p:spPr>
          <a:xfrm>
            <a:off x="152400" y="15586"/>
            <a:ext cx="7364896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r>
              <a:rPr lang="ja-JP" altLang="en-US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牡蠣筏乗船体験・試食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〜Oyster cruise </a:t>
            </a:r>
            <a:r>
              <a:rPr lang="ja-JP" altLang="en-US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＆　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/>
                <a:sym typeface="Meiryo"/>
              </a:rPr>
              <a:t>tasting</a:t>
            </a:r>
            <a:r>
              <a:rPr lang="en-US" altLang="ja-JP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Meiryo"/>
              </a:rPr>
              <a:t>〜</a:t>
            </a:r>
            <a:r>
              <a:rPr lang="ja-JP" altLang="en-US" sz="1200" b="1" i="1" dirty="0">
                <a:solidFill>
                  <a:schemeClr val="dk1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Meiryo"/>
              </a:rPr>
              <a:t>　</a:t>
            </a:r>
            <a:r>
              <a:rPr lang="en-US" altLang="ja-JP" sz="1200" b="1" i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Meiryo"/>
              </a:rPr>
              <a:t>※</a:t>
            </a:r>
            <a:r>
              <a:rPr lang="ja-JP" altLang="en-US" sz="1200" b="1" i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Meiryo"/>
              </a:rPr>
              <a:t>荒天時中止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C0AD768-7AEA-AC4A-B30A-6DC3DBB8FF85}"/>
              </a:ext>
            </a:extLst>
          </p:cNvPr>
          <p:cNvSpPr/>
          <p:nvPr/>
        </p:nvSpPr>
        <p:spPr>
          <a:xfrm>
            <a:off x="107950" y="2080744"/>
            <a:ext cx="2195513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</a:t>
            </a:r>
            <a:r>
              <a:rPr kumimoji="1" lang="en-US" altLang="ja-JP" dirty="0">
                <a:solidFill>
                  <a:schemeClr val="tx1"/>
                </a:solidFill>
              </a:rPr>
              <a:t>③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A53EF32-CC13-F34E-9621-F98EE53A8B8C}"/>
              </a:ext>
            </a:extLst>
          </p:cNvPr>
          <p:cNvSpPr/>
          <p:nvPr/>
        </p:nvSpPr>
        <p:spPr>
          <a:xfrm>
            <a:off x="2376488" y="2071304"/>
            <a:ext cx="2159001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</a:t>
            </a:r>
            <a:r>
              <a:rPr kumimoji="1" lang="en-US" altLang="ja-JP" dirty="0">
                <a:solidFill>
                  <a:schemeClr val="tx1"/>
                </a:solidFill>
              </a:rPr>
              <a:t>④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73F6378-3A63-8945-91F1-98CCCAB82684}"/>
              </a:ext>
            </a:extLst>
          </p:cNvPr>
          <p:cNvSpPr/>
          <p:nvPr/>
        </p:nvSpPr>
        <p:spPr>
          <a:xfrm>
            <a:off x="107949" y="499373"/>
            <a:ext cx="2195513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写真①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5D7E6D4-7F77-DC48-94BF-E67037968EBA}"/>
              </a:ext>
            </a:extLst>
          </p:cNvPr>
          <p:cNvSpPr/>
          <p:nvPr/>
        </p:nvSpPr>
        <p:spPr>
          <a:xfrm>
            <a:off x="2376489" y="499374"/>
            <a:ext cx="2157391" cy="15021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写真②</a:t>
            </a:r>
          </a:p>
        </p:txBody>
      </p:sp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BB9A2A05-89BC-A941-A1BC-3335956D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61203"/>
              </p:ext>
            </p:extLst>
          </p:nvPr>
        </p:nvGraphicFramePr>
        <p:xfrm>
          <a:off x="109839" y="3662115"/>
          <a:ext cx="4425930" cy="3111134"/>
        </p:xfrm>
        <a:graphic>
          <a:graphicData uri="http://schemas.openxmlformats.org/drawingml/2006/table">
            <a:tbl>
              <a:tblPr firstRow="1" bandRow="1">
                <a:tableStyleId>{0B2799E1-B542-4AD4-B6E6-6984363A6563}</a:tableStyleId>
              </a:tblPr>
              <a:tblGrid>
                <a:gridCol w="4425930">
                  <a:extLst>
                    <a:ext uri="{9D8B030D-6E8A-4147-A177-3AD203B41FA5}">
                      <a16:colId xmlns:a16="http://schemas.microsoft.com/office/drawing/2014/main" val="315970394"/>
                    </a:ext>
                  </a:extLst>
                </a:gridCol>
              </a:tblGrid>
              <a:tr h="263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ハイライト</a:t>
                      </a:r>
                      <a:endParaRPr kumimoji="1" lang="en-US" altLang="ja-JP" sz="1100" b="1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54053"/>
                  </a:ext>
                </a:extLst>
              </a:tr>
              <a:tr h="50247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気仙沼の牡蠣がどのように育てられ、わたしたちの食卓へ届くのか、五感を使って体験する。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牡蠣漁師の漁船に乗り、普段は見られない牡蠣養殖の現場を間近で見学し、日々の仕事や震災からの再起のお話を聞く。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ea"/>
                        <a:buAutoNum type="circleNumDbPlain"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蒸し牡蠣またはホタテを試食（出荷規制等により提供できない場合は加工品の試食）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03171"/>
                  </a:ext>
                </a:extLst>
              </a:tr>
              <a:tr h="263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コンテンツ概要</a:t>
                      </a:r>
                      <a:endParaRPr kumimoji="1" lang="en-US" altLang="ja-JP" sz="1100" b="1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39729"/>
                  </a:ext>
                </a:extLst>
              </a:tr>
              <a:tr h="1452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①乗船体験、養殖筏見学　</a:t>
                      </a:r>
                      <a:r>
                        <a:rPr kumimoji="1" lang="en-US" altLang="ja-JP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荒天時中止の可能性あり</a:t>
                      </a:r>
                      <a:endParaRPr kumimoji="1" lang="en-US" altLang="ja-JP" sz="8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漁師さんから冒頭の説明を受け、漁船に乗船。約</a:t>
                      </a:r>
                      <a:r>
                        <a:rPr kumimoji="1" lang="en-US" altLang="ja-JP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40</a:t>
                      </a: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分かけて、数カ所の牡蠣筏を回り、どのように養殖をおこなっているか見学する。</a:t>
                      </a:r>
                      <a:endParaRPr kumimoji="1" lang="en-US" altLang="ja-JP" sz="1050" b="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②ウミネコ・カモメ餌やり体験</a:t>
                      </a:r>
                      <a:r>
                        <a:rPr kumimoji="1" lang="en-US" altLang="ja-JP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荒天時中止の可能性あり</a:t>
                      </a:r>
                      <a:endParaRPr kumimoji="1" lang="en-US" altLang="ja-JP" sz="8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運が良ければウミネコやカモメに会えることも。潮風を感じながらウミネコへえさやりを体験できる。</a:t>
                      </a:r>
                      <a:endParaRPr kumimoji="1" lang="en-US" altLang="ja-JP" sz="1050" b="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③試食・漁師さんとの交流タイム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陸に戻ったら、蒸し牡蠣を試食。聞きたいこと、知りたいことを、漁師さんに直接聞くことができる貴重なタイミング。（水揚げの状況によって変更の可能性あり）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42122"/>
                  </a:ext>
                </a:extLst>
              </a:tr>
            </a:tbl>
          </a:graphicData>
        </a:graphic>
      </p:graphicFrame>
      <p:graphicFrame>
        <p:nvGraphicFramePr>
          <p:cNvPr id="18" name="表 2">
            <a:extLst>
              <a:ext uri="{FF2B5EF4-FFF2-40B4-BE49-F238E27FC236}">
                <a16:creationId xmlns:a16="http://schemas.microsoft.com/office/drawing/2014/main" id="{F8BA93A8-6637-6349-8560-E511AEEF5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79083"/>
              </p:ext>
            </p:extLst>
          </p:nvPr>
        </p:nvGraphicFramePr>
        <p:xfrm>
          <a:off x="4608514" y="492003"/>
          <a:ext cx="4429706" cy="605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458">
                  <a:extLst>
                    <a:ext uri="{9D8B030D-6E8A-4147-A177-3AD203B41FA5}">
                      <a16:colId xmlns:a16="http://schemas.microsoft.com/office/drawing/2014/main" val="639234859"/>
                    </a:ext>
                  </a:extLst>
                </a:gridCol>
                <a:gridCol w="2844248">
                  <a:extLst>
                    <a:ext uri="{9D8B030D-6E8A-4147-A177-3AD203B41FA5}">
                      <a16:colId xmlns:a16="http://schemas.microsoft.com/office/drawing/2014/main" val="2940172356"/>
                    </a:ext>
                  </a:extLst>
                </a:gridCol>
              </a:tblGrid>
              <a:tr h="2583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基本情報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10301"/>
                  </a:ext>
                </a:extLst>
              </a:tr>
              <a:tr h="889165">
                <a:tc gridSpan="2">
                  <a:txBody>
                    <a:bodyPr/>
                    <a:lstStyle/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■問い合わせ先：一般社団法人気仙沼地域戦略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■期間　　　　　：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６～９月</a:t>
                      </a:r>
                      <a:endParaRPr kumimoji="1" lang="en-US" altLang="ja-JP" sz="1050" b="0" i="0" u="none" strike="noStrike" cap="non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■ホームページ：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  <a:hlinkClick r:id="rId3"/>
                        </a:rPr>
                        <a:t>http://kesennuma-kanko.jp/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  <a:p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■電話番号　　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0226-25-7115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■メールアドレス：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info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＠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k-ships.com</a:t>
                      </a:r>
                      <a:endParaRPr kumimoji="1" lang="ja-JP" altLang="en-US" sz="14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34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対応可能な旅行形態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団体旅行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72529"/>
                  </a:ext>
                </a:extLst>
              </a:tr>
              <a:tr h="38429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ターゲットとする顧客層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国内：内陸部・県外の少人数グループ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海外：東南アジア、欧米豪、ほか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15381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販売価格（税抜）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一般公示価格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12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90,000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24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180,000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36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名まで：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270,000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円（税込）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※</a:t>
                      </a:r>
                      <a:r>
                        <a:rPr kumimoji="1" lang="ja-JP" altLang="en-US" sz="80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小学生以上対象のプログラム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9863"/>
                  </a:ext>
                </a:extLst>
              </a:tr>
              <a:tr h="26978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価格に含まれるもの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漁船燃料費、漁師ガイド費、牡蠣試食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992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価格に含まれないもの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開催場所までの移動に係る交通費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5103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集合場所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（代表住所）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宮城県漁業協同組合唐桑支所かき・ほたて共同作業場　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〒</a:t>
                      </a:r>
                      <a:r>
                        <a:rPr kumimoji="1" lang="en-US" altLang="zh-TW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988-0571 </a:t>
                      </a:r>
                      <a:r>
                        <a:rPr kumimoji="1" lang="zh-TW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宮城県気仙沼市唐桑町鮪立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302</a:t>
                      </a:r>
                      <a:endParaRPr kumimoji="1" lang="ja-JP" altLang="en-US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95637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アクセス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JR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気仙沼駅より車で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（仙台方面から）三陸自動車道唐桑半島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IC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20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分、（岩手県方面から）三陸自動車道鹿折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IC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より車で</a:t>
                      </a:r>
                      <a:r>
                        <a:rPr kumimoji="1" lang="en-US" altLang="ja-JP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25</a:t>
                      </a:r>
                      <a:r>
                        <a:rPr kumimoji="1" lang="ja-JP" altLang="en-US" sz="1050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分</a:t>
                      </a:r>
                      <a:endParaRPr kumimoji="1" lang="en-US" altLang="ja-JP" sz="1050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0082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予約可能期間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6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～</a:t>
                      </a:r>
                      <a:r>
                        <a:rPr kumimoji="1" lang="en-US" altLang="ja-JP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9</a:t>
                      </a:r>
                      <a:r>
                        <a:rPr kumimoji="1" lang="ja-JP" altLang="en-US" sz="1050" b="0" i="0" u="none" strike="noStrike" cap="none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Calibri"/>
                          <a:sym typeface="Arial"/>
                        </a:rPr>
                        <a:t>月</a:t>
                      </a:r>
                      <a:endParaRPr kumimoji="1" lang="en-US" altLang="ja-JP" sz="1050" b="0" i="0" u="none" strike="noStrike" cap="none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Calibri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0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所要時間・開始時間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12:00〜15:30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の間（約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70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分）</a:t>
                      </a:r>
                      <a:endParaRPr lang="en-US" altLang="ja-JP" sz="1050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※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調整可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1565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催行人数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12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人、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13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24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人、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15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～</a:t>
                      </a:r>
                      <a:r>
                        <a:rPr lang="en-US" altLang="ja-JP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36</a:t>
                      </a:r>
                      <a:r>
                        <a:rPr lang="ja-JP" altLang="en-US" sz="105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人</a:t>
                      </a:r>
                      <a:endParaRPr lang="ja-JP" altLang="en-US" sz="1050" b="1" u="none" strike="noStrike" cap="none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"/>
                        <a:sym typeface="Meiryo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74422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貸切対応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可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32314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言語対応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□英　　□その他：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0923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その他</a:t>
                      </a:r>
                      <a:endParaRPr kumimoji="1" lang="en-US" altLang="ja-JP" sz="1100" b="1" dirty="0"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050" b="0" u="none" strike="noStrike" cap="none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"/>
                          <a:sym typeface="Meiryo"/>
                        </a:rPr>
                        <a:t>荒天時中止。天気予報によって前日に判断する。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55470"/>
                  </a:ext>
                </a:extLst>
              </a:tr>
            </a:tbl>
          </a:graphicData>
        </a:graphic>
      </p:graphicFrame>
      <p:pic>
        <p:nvPicPr>
          <p:cNvPr id="11" name="図 10" descr="水, 動物, 人, 屋外 が含まれている画像&#10;&#10;自動的に生成された説明">
            <a:extLst>
              <a:ext uri="{FF2B5EF4-FFF2-40B4-BE49-F238E27FC236}">
                <a16:creationId xmlns:a16="http://schemas.microsoft.com/office/drawing/2014/main" id="{1BCC6662-A719-2042-91C7-22FE4EF7A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74" y="498983"/>
            <a:ext cx="2002420" cy="1501815"/>
          </a:xfrm>
          <a:prstGeom prst="rect">
            <a:avLst/>
          </a:prstGeom>
        </p:spPr>
      </p:pic>
      <p:pic>
        <p:nvPicPr>
          <p:cNvPr id="3" name="図 2" descr="川でボートに乗っている男性&#10;&#10;自動的に生成された説明">
            <a:extLst>
              <a:ext uri="{FF2B5EF4-FFF2-40B4-BE49-F238E27FC236}">
                <a16:creationId xmlns:a16="http://schemas.microsoft.com/office/drawing/2014/main" id="{92213636-D612-D04B-AD7C-FFF69F18D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6" y="521536"/>
            <a:ext cx="2185718" cy="1457145"/>
          </a:xfrm>
          <a:prstGeom prst="rect">
            <a:avLst/>
          </a:prstGeom>
        </p:spPr>
      </p:pic>
      <p:pic>
        <p:nvPicPr>
          <p:cNvPr id="5" name="図 4" descr="桟橋に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8C648D24-2940-B347-89B0-59D0F9DC7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14" y="2080744"/>
            <a:ext cx="2197683" cy="14639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B3593CC-43F1-D044-FB5A-4346849387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607"/>
          <a:stretch/>
        </p:blipFill>
        <p:spPr>
          <a:xfrm>
            <a:off x="101941" y="2086203"/>
            <a:ext cx="2195513" cy="14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5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F61DBC1F7908D4F97AD387706A4C753" ma:contentTypeVersion="2" ma:contentTypeDescription="新しいドキュメントを作成します。" ma:contentTypeScope="" ma:versionID="1f9f54e9f91de6e31e1a4288db22dd80">
  <xsd:schema xmlns:xsd="http://www.w3.org/2001/XMLSchema" xmlns:xs="http://www.w3.org/2001/XMLSchema" xmlns:p="http://schemas.microsoft.com/office/2006/metadata/properties" xmlns:ns2="64fb25d7-42e6-4bcb-9810-ea69e8e92925" targetNamespace="http://schemas.microsoft.com/office/2006/metadata/properties" ma:root="true" ma:fieldsID="ead02d50a2e2867a6672e54fc2755d86" ns2:_="">
    <xsd:import namespace="64fb25d7-42e6-4bcb-9810-ea69e8e92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b25d7-42e6-4bcb-9810-ea69e8e92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D14B7-084A-495D-8AEB-62531A0E6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fb25d7-42e6-4bcb-9810-ea69e8e92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6B3A06-B736-4F2B-B211-D8FEB0BA7E1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4fb25d7-42e6-4bcb-9810-ea69e8e929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46120A-129B-4A9A-8DAC-7B582733B2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1516</Words>
  <Application>Microsoft Office PowerPoint</Application>
  <PresentationFormat>画面に合わせる (4:3)</PresentationFormat>
  <Paragraphs>173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Meiryo UI</vt:lpstr>
      <vt:lpstr>Arial</vt:lpstr>
      <vt:lpstr>Calibri</vt:lpstr>
      <vt:lpstr>Office 佈景主題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afgur6urtu@gmail.com</dc:creator>
  <cp:lastModifiedBy>地域戦略 気仙沼</cp:lastModifiedBy>
  <cp:revision>274</cp:revision>
  <cp:lastPrinted>2020-12-29T03:36:53Z</cp:lastPrinted>
  <dcterms:created xsi:type="dcterms:W3CDTF">2019-12-10T05:21:22Z</dcterms:created>
  <dcterms:modified xsi:type="dcterms:W3CDTF">2024-02-05T00:33:23Z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0x0101007F61DBC1F7908D4F97AD387706A4C753</vt:lpwstr>
  </property>
</Properties>
</file>