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9" d="100"/>
          <a:sy n="59" d="100"/>
        </p:scale>
        <p:origin x="-662"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246366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20062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2304016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170002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3328613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4281282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320595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539912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387638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1638316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171FCB-5E60-4140-8032-0D161A33ECCC}" type="datetimeFigureOut">
              <a:rPr kumimoji="1" lang="ja-JP" altLang="en-US" smtClean="0"/>
              <a:t>2018/3/29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3852137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71FCB-5E60-4140-8032-0D161A33ECCC}" type="datetimeFigureOut">
              <a:rPr kumimoji="1" lang="ja-JP" altLang="en-US" smtClean="0"/>
              <a:t>2018/3/29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B1501-EDB7-43BB-B49C-0FFA5BC3A948}" type="slidenum">
              <a:rPr kumimoji="1" lang="ja-JP" altLang="en-US" smtClean="0"/>
              <a:t>‹#›</a:t>
            </a:fld>
            <a:endParaRPr kumimoji="1" lang="ja-JP" altLang="en-US"/>
          </a:p>
        </p:txBody>
      </p:sp>
    </p:spTree>
    <p:extLst>
      <p:ext uri="{BB962C8B-B14F-4D97-AF65-F5344CB8AC3E}">
        <p14:creationId xmlns:p14="http://schemas.microsoft.com/office/powerpoint/2010/main" val="1888482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4" name="テキスト ボックス 77"/>
          <p:cNvSpPr txBox="1">
            <a:spLocks noChangeArrowheads="1"/>
          </p:cNvSpPr>
          <p:nvPr/>
        </p:nvSpPr>
        <p:spPr bwMode="auto">
          <a:xfrm>
            <a:off x="5046" y="5009855"/>
            <a:ext cx="2212617" cy="244475"/>
          </a:xfrm>
          <a:prstGeom prst="rect">
            <a:avLst/>
          </a:prstGeom>
          <a:solidFill>
            <a:schemeClr val="accent2">
              <a:lumMod val="20000"/>
              <a:lumOff val="80000"/>
            </a:schemeClr>
          </a:solidFill>
          <a:ln>
            <a:noFill/>
          </a:ln>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r>
              <a:rPr lang="ja-JP" altLang="en-US" sz="1000" b="1" dirty="0" smtClean="0">
                <a:latin typeface="Calibri" panose="020F0502020204030204" pitchFamily="34" charset="0"/>
              </a:rPr>
              <a:t>西三川ゴールドパーク</a:t>
            </a:r>
            <a:endParaRPr lang="en-US" altLang="ja-JP" sz="1000" b="1" dirty="0">
              <a:latin typeface="Calibri" panose="020F0502020204030204" pitchFamily="34" charset="0"/>
            </a:endParaRPr>
          </a:p>
        </p:txBody>
      </p:sp>
      <p:sp>
        <p:nvSpPr>
          <p:cNvPr id="2145" name="テキスト ボックス 77"/>
          <p:cNvSpPr txBox="1">
            <a:spLocks noChangeArrowheads="1"/>
          </p:cNvSpPr>
          <p:nvPr/>
        </p:nvSpPr>
        <p:spPr bwMode="auto">
          <a:xfrm>
            <a:off x="2289100" y="5010644"/>
            <a:ext cx="2214921" cy="246062"/>
          </a:xfrm>
          <a:prstGeom prst="rect">
            <a:avLst/>
          </a:prstGeom>
          <a:solidFill>
            <a:schemeClr val="accent2">
              <a:lumMod val="20000"/>
              <a:lumOff val="80000"/>
            </a:schemeClr>
          </a:solidFill>
          <a:ln>
            <a:noFill/>
          </a:ln>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r>
              <a:rPr lang="ja-JP" altLang="en-US" sz="1000" b="1" dirty="0" smtClean="0">
                <a:latin typeface="Calibri" panose="020F0502020204030204" pitchFamily="34" charset="0"/>
              </a:rPr>
              <a:t>トキ交流館</a:t>
            </a:r>
            <a:endParaRPr lang="en-US" altLang="ja-JP" sz="1000" b="1" dirty="0">
              <a:latin typeface="Calibri" panose="020F0502020204030204" pitchFamily="34" charset="0"/>
            </a:endParaRPr>
          </a:p>
        </p:txBody>
      </p:sp>
      <p:sp>
        <p:nvSpPr>
          <p:cNvPr id="2147" name="テキスト ボックス 77"/>
          <p:cNvSpPr txBox="1">
            <a:spLocks noChangeArrowheads="1"/>
          </p:cNvSpPr>
          <p:nvPr/>
        </p:nvSpPr>
        <p:spPr bwMode="auto">
          <a:xfrm>
            <a:off x="4571108" y="5007146"/>
            <a:ext cx="2215455" cy="246221"/>
          </a:xfrm>
          <a:prstGeom prst="rect">
            <a:avLst/>
          </a:prstGeom>
          <a:solidFill>
            <a:schemeClr val="accent2">
              <a:lumMod val="20000"/>
              <a:lumOff val="80000"/>
            </a:schemeClr>
          </a:solidFill>
          <a:ln>
            <a:noFill/>
          </a:ln>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r>
              <a:rPr lang="ja-JP" altLang="en-US" sz="1000" b="1" dirty="0" smtClean="0">
                <a:latin typeface="Calibri" panose="020F0502020204030204" pitchFamily="34" charset="0"/>
              </a:rPr>
              <a:t>生椿地区自然体験</a:t>
            </a:r>
            <a:endParaRPr lang="en-US" altLang="ja-JP" sz="1000" b="1" dirty="0">
              <a:latin typeface="Calibri" panose="020F0502020204030204" pitchFamily="34" charset="0"/>
            </a:endParaRPr>
          </a:p>
        </p:txBody>
      </p:sp>
      <p:sp>
        <p:nvSpPr>
          <p:cNvPr id="2149" name="Text Box 65"/>
          <p:cNvSpPr txBox="1">
            <a:spLocks noChangeArrowheads="1"/>
          </p:cNvSpPr>
          <p:nvPr/>
        </p:nvSpPr>
        <p:spPr bwMode="auto">
          <a:xfrm>
            <a:off x="6860167" y="5007146"/>
            <a:ext cx="2283833" cy="248402"/>
          </a:xfrm>
          <a:prstGeom prst="rect">
            <a:avLst/>
          </a:prstGeom>
          <a:solidFill>
            <a:schemeClr val="accent2">
              <a:lumMod val="20000"/>
              <a:lumOff val="80000"/>
            </a:schemeClr>
          </a:solidFill>
          <a:ln>
            <a:noFill/>
          </a:ln>
          <a:extLst/>
        </p:spPr>
        <p:txBody>
          <a:bodyPr wrap="square" lIns="90000" tIns="46800" rIns="90000" bIns="46800">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r>
              <a:rPr lang="ja-JP" altLang="en-US" sz="1000" b="1" dirty="0" smtClean="0">
                <a:latin typeface="Calibri" panose="020F0502020204030204" pitchFamily="34" charset="0"/>
              </a:rPr>
              <a:t>農業体験　</a:t>
            </a:r>
            <a:r>
              <a:rPr lang="ja-JP" altLang="en-US" sz="900" b="1" dirty="0" smtClean="0">
                <a:latin typeface="Calibri" panose="020F0502020204030204" pitchFamily="34" charset="0"/>
              </a:rPr>
              <a:t>佐渡地域観光交流ネットワーク</a:t>
            </a:r>
            <a:endParaRPr lang="en-US" altLang="ja-JP" sz="1000" b="1" dirty="0">
              <a:latin typeface="Calibri" panose="020F0502020204030204" pitchFamily="34" charset="0"/>
            </a:endParaRPr>
          </a:p>
        </p:txBody>
      </p:sp>
      <p:sp>
        <p:nvSpPr>
          <p:cNvPr id="7" name="正方形/長方形 6"/>
          <p:cNvSpPr/>
          <p:nvPr/>
        </p:nvSpPr>
        <p:spPr>
          <a:xfrm>
            <a:off x="0" y="562942"/>
            <a:ext cx="9144000" cy="71437"/>
          </a:xfrm>
          <a:prstGeom prst="rect">
            <a:avLst/>
          </a:prstGeom>
          <a:solidFill>
            <a:srgbClr val="E9463F"/>
          </a:solidFill>
          <a:ln>
            <a:noFill/>
          </a:ln>
          <a:effectLst/>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dirty="0"/>
          </a:p>
        </p:txBody>
      </p:sp>
      <p:sp>
        <p:nvSpPr>
          <p:cNvPr id="2053" name="正方形/長方形 9"/>
          <p:cNvSpPr>
            <a:spLocks noChangeArrowheads="1"/>
          </p:cNvSpPr>
          <p:nvPr/>
        </p:nvSpPr>
        <p:spPr bwMode="auto">
          <a:xfrm>
            <a:off x="121677" y="177433"/>
            <a:ext cx="6372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r>
              <a:rPr lang="ja-JP" altLang="en-US" sz="1400" dirty="0" smtClean="0">
                <a:solidFill>
                  <a:srgbClr val="E9463F"/>
                </a:solidFill>
                <a:latin typeface="HGS創英角ｺﾞｼｯｸUB" panose="020B0900000000000000" pitchFamily="34" charset="-128"/>
                <a:ea typeface="HGS創英角ｺﾞｼｯｸUB" panose="020B0900000000000000" pitchFamily="34" charset="-128"/>
              </a:rPr>
              <a:t>佐渡のふるさと生活体験４日間</a:t>
            </a:r>
            <a:r>
              <a:rPr lang="en-US" altLang="ja-JP" sz="1400" dirty="0" smtClean="0">
                <a:solidFill>
                  <a:srgbClr val="E9463F"/>
                </a:solidFill>
                <a:latin typeface="HGS創英角ｺﾞｼｯｸUB" panose="020B0900000000000000" pitchFamily="34" charset="-128"/>
                <a:ea typeface="HGS創英角ｺﾞｼｯｸUB" panose="020B0900000000000000" pitchFamily="34" charset="-128"/>
              </a:rPr>
              <a:t>【</a:t>
            </a:r>
            <a:r>
              <a:rPr lang="ja-JP" altLang="en-US" sz="1400" dirty="0" smtClean="0">
                <a:solidFill>
                  <a:srgbClr val="E9463F"/>
                </a:solidFill>
                <a:latin typeface="HGS創英角ｺﾞｼｯｸUB" panose="020B0900000000000000" pitchFamily="34" charset="-128"/>
                <a:ea typeface="HGS創英角ｺﾞｼｯｸUB" panose="020B0900000000000000" pitchFamily="34" charset="-128"/>
              </a:rPr>
              <a:t>新潟県</a:t>
            </a:r>
            <a:r>
              <a:rPr lang="en-US" altLang="ja-JP" sz="1400" dirty="0" smtClean="0">
                <a:solidFill>
                  <a:srgbClr val="E9463F"/>
                </a:solidFill>
                <a:latin typeface="HGS創英角ｺﾞｼｯｸUB" panose="020B0900000000000000" pitchFamily="34" charset="-128"/>
                <a:ea typeface="HGS創英角ｺﾞｼｯｸUB" panose="020B0900000000000000" pitchFamily="34" charset="-128"/>
              </a:rPr>
              <a:t>】</a:t>
            </a:r>
            <a:r>
              <a:rPr lang="ja-JP" altLang="en-US" sz="1400" dirty="0">
                <a:solidFill>
                  <a:srgbClr val="0070C0"/>
                </a:solidFill>
                <a:latin typeface="HGS創英角ｺﾞｼｯｸUB" panose="020B0900000000000000" pitchFamily="34" charset="-128"/>
                <a:ea typeface="HGS創英角ｺﾞｼｯｸUB" panose="020B0900000000000000" pitchFamily="34" charset="-128"/>
              </a:rPr>
              <a:t>　</a:t>
            </a:r>
            <a:endParaRPr lang="en-US" altLang="ja-JP" sz="1400" dirty="0">
              <a:solidFill>
                <a:srgbClr val="FF0000"/>
              </a:solidFill>
              <a:latin typeface="HGS創英角ｺﾞｼｯｸUB" panose="020B0900000000000000" pitchFamily="34" charset="-128"/>
              <a:ea typeface="HGS創英角ｺﾞｼｯｸUB" panose="020B0900000000000000" pitchFamily="34" charset="-128"/>
            </a:endParaRPr>
          </a:p>
        </p:txBody>
      </p:sp>
      <p:graphicFrame>
        <p:nvGraphicFramePr>
          <p:cNvPr id="35" name="Group 82"/>
          <p:cNvGraphicFramePr>
            <a:graphicFrameLocks noGrp="1"/>
          </p:cNvGraphicFramePr>
          <p:nvPr>
            <p:extLst>
              <p:ext uri="{D42A27DB-BD31-4B8C-83A1-F6EECF244321}">
                <p14:modId xmlns:p14="http://schemas.microsoft.com/office/powerpoint/2010/main" val="3557238838"/>
              </p:ext>
            </p:extLst>
          </p:nvPr>
        </p:nvGraphicFramePr>
        <p:xfrm>
          <a:off x="7937" y="871845"/>
          <a:ext cx="6724303" cy="3665116"/>
        </p:xfrm>
        <a:graphic>
          <a:graphicData uri="http://schemas.openxmlformats.org/drawingml/2006/table">
            <a:tbl>
              <a:tblPr/>
              <a:tblGrid>
                <a:gridCol w="369593">
                  <a:extLst>
                    <a:ext uri="{9D8B030D-6E8A-4147-A177-3AD203B41FA5}">
                      <a16:colId xmlns:a16="http://schemas.microsoft.com/office/drawing/2014/main" xmlns="" val="20000"/>
                    </a:ext>
                  </a:extLst>
                </a:gridCol>
                <a:gridCol w="5361544">
                  <a:extLst>
                    <a:ext uri="{9D8B030D-6E8A-4147-A177-3AD203B41FA5}">
                      <a16:colId xmlns:a16="http://schemas.microsoft.com/office/drawing/2014/main" xmlns="" val="20001"/>
                    </a:ext>
                  </a:extLst>
                </a:gridCol>
                <a:gridCol w="993166">
                  <a:extLst>
                    <a:ext uri="{9D8B030D-6E8A-4147-A177-3AD203B41FA5}">
                      <a16:colId xmlns:a16="http://schemas.microsoft.com/office/drawing/2014/main" xmlns="" val="20003"/>
                    </a:ext>
                  </a:extLst>
                </a:gridCol>
              </a:tblGrid>
              <a:tr h="3352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Calibri" pitchFamily="34" charset="0"/>
                          <a:ea typeface="ＭＳ Ｐゴシック" pitchFamily="50" charset="-128"/>
                        </a:rPr>
                        <a:t>日次</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Calibri" pitchFamily="34" charset="0"/>
                          <a:ea typeface="ＭＳ Ｐゴシック" pitchFamily="50" charset="-128"/>
                        </a:rPr>
                        <a:t>行　　　　　　　　程</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Calibri" pitchFamily="34" charset="0"/>
                          <a:ea typeface="ＭＳ Ｐゴシック" pitchFamily="50" charset="-128"/>
                        </a:rPr>
                        <a:t>宿泊</a:t>
                      </a: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xmlns="" val="10000"/>
                  </a:ext>
                </a:extLst>
              </a:tr>
              <a:tr h="824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400" b="0" i="0" u="none" strike="noStrike" cap="none" normalizeH="0" baseline="0" dirty="0">
                        <a:ln>
                          <a:noFill/>
                        </a:ln>
                        <a:solidFill>
                          <a:schemeClr val="tx1"/>
                        </a:solidFill>
                        <a:effectLst/>
                        <a:latin typeface="Calibri" pitchFamily="34" charset="0"/>
                        <a:ea typeface="ＭＳ Ｐゴシック" pitchFamily="50" charset="-128"/>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各地</a:t>
                      </a:r>
                      <a:r>
                        <a:rPr kumimoji="1" lang="ja-JP" altLang="en-US" sz="900" b="0" i="0" u="none" strike="noStrike" cap="none" normalizeH="0" baseline="0" smtClean="0">
                          <a:ln>
                            <a:noFill/>
                          </a:ln>
                          <a:solidFill>
                            <a:schemeClr val="tx1"/>
                          </a:solidFill>
                          <a:effectLst/>
                          <a:latin typeface="+mn-ea"/>
                          <a:ea typeface="+mn-ea"/>
                        </a:rPr>
                        <a:t>＝＝新潟港</a:t>
                      </a:r>
                      <a:r>
                        <a:rPr kumimoji="1" lang="ja-JP" altLang="en-US" sz="900" b="0" i="0" u="none" strike="noStrike" cap="none" normalizeH="0" baseline="0" dirty="0" smtClean="0">
                          <a:ln>
                            <a:noFill/>
                          </a:ln>
                          <a:solidFill>
                            <a:schemeClr val="tx1"/>
                          </a:solidFill>
                          <a:effectLst/>
                          <a:latin typeface="+mn-ea"/>
                          <a:ea typeface="+mn-ea"/>
                        </a:rPr>
                        <a:t>～～（フェリー</a:t>
                      </a:r>
                      <a:r>
                        <a:rPr kumimoji="1" lang="en-US" altLang="ja-JP"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昼食</a:t>
                      </a:r>
                      <a:r>
                        <a:rPr kumimoji="1" lang="en-US" altLang="ja-JP" sz="900" b="0" i="0" u="none" strike="noStrike" cap="none" normalizeH="0" baseline="0" dirty="0" smtClean="0">
                          <a:ln>
                            <a:noFill/>
                          </a:ln>
                          <a:solidFill>
                            <a:schemeClr val="tx1"/>
                          </a:solidFill>
                          <a:effectLst/>
                          <a:latin typeface="+mn-ea"/>
                          <a:ea typeface="+mn-ea"/>
                        </a:rPr>
                        <a:t>/1</a:t>
                      </a:r>
                      <a:r>
                        <a:rPr kumimoji="1" lang="ja-JP" altLang="en-US" sz="900" b="0" i="0" u="none" strike="noStrike" cap="none" normalizeH="0" baseline="0" dirty="0" smtClean="0">
                          <a:ln>
                            <a:noFill/>
                          </a:ln>
                          <a:solidFill>
                            <a:schemeClr val="tx1"/>
                          </a:solidFill>
                          <a:effectLst/>
                          <a:latin typeface="+mn-ea"/>
                          <a:ea typeface="+mn-ea"/>
                        </a:rPr>
                        <a:t>時間</a:t>
                      </a:r>
                      <a:r>
                        <a:rPr kumimoji="1" lang="en-US" altLang="ja-JP" sz="900" b="0" i="0" u="none" strike="noStrike" cap="none" normalizeH="0" baseline="0" dirty="0" smtClean="0">
                          <a:ln>
                            <a:noFill/>
                          </a:ln>
                          <a:solidFill>
                            <a:schemeClr val="tx1"/>
                          </a:solidFill>
                          <a:effectLst/>
                          <a:latin typeface="+mn-ea"/>
                          <a:ea typeface="+mn-ea"/>
                        </a:rPr>
                        <a:t>30</a:t>
                      </a:r>
                      <a:r>
                        <a:rPr kumimoji="1" lang="ja-JP" altLang="en-US" sz="900" b="0" i="0" u="none" strike="noStrike" cap="none" normalizeH="0" baseline="0" dirty="0" smtClean="0">
                          <a:ln>
                            <a:noFill/>
                          </a:ln>
                          <a:solidFill>
                            <a:schemeClr val="tx1"/>
                          </a:solidFill>
                          <a:effectLst/>
                          <a:latin typeface="+mn-ea"/>
                          <a:ea typeface="+mn-ea"/>
                        </a:rPr>
                        <a:t>分）～～両津港＝＝（</a:t>
                      </a:r>
                      <a:r>
                        <a:rPr kumimoji="1" lang="en-US" altLang="ja-JP" sz="900" b="0" i="0" u="none" strike="noStrike" cap="none" normalizeH="0" baseline="0" dirty="0" smtClean="0">
                          <a:ln>
                            <a:noFill/>
                          </a:ln>
                          <a:solidFill>
                            <a:schemeClr val="tx1"/>
                          </a:solidFill>
                          <a:effectLst/>
                          <a:latin typeface="+mn-ea"/>
                          <a:ea typeface="+mn-ea"/>
                        </a:rPr>
                        <a:t>45</a:t>
                      </a:r>
                      <a:r>
                        <a:rPr kumimoji="1" lang="ja-JP" altLang="en-US" sz="900" b="0" i="0" u="none" strike="noStrike" cap="none" normalizeH="0" baseline="0" dirty="0" smtClean="0">
                          <a:ln>
                            <a:noFill/>
                          </a:ln>
                          <a:solidFill>
                            <a:schemeClr val="tx1"/>
                          </a:solidFill>
                          <a:effectLst/>
                          <a:latin typeface="+mn-ea"/>
                          <a:ea typeface="+mn-ea"/>
                        </a:rPr>
                        <a:t>～</a:t>
                      </a:r>
                      <a:r>
                        <a:rPr kumimoji="1" lang="en-US" altLang="ja-JP" sz="900" b="0" i="0" u="none" strike="noStrike" cap="none" normalizeH="0" baseline="0" dirty="0" smtClean="0">
                          <a:ln>
                            <a:noFill/>
                          </a:ln>
                          <a:solidFill>
                            <a:schemeClr val="tx1"/>
                          </a:solidFill>
                          <a:effectLst/>
                          <a:latin typeface="+mn-ea"/>
                          <a:ea typeface="+mn-ea"/>
                        </a:rPr>
                        <a:t>50</a:t>
                      </a:r>
                      <a:r>
                        <a:rPr kumimoji="1" lang="ja-JP" altLang="en-US" sz="900" b="0" i="0" u="none" strike="noStrike" cap="none" normalizeH="0" baseline="0" dirty="0" smtClean="0">
                          <a:ln>
                            <a:noFill/>
                          </a:ln>
                          <a:solidFill>
                            <a:schemeClr val="tx1"/>
                          </a:solidFill>
                          <a:effectLst/>
                          <a:latin typeface="+mn-ea"/>
                          <a:ea typeface="+mn-ea"/>
                        </a:rPr>
                        <a:t>分）＝＝西三川ゴールドパーク</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5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砂金採り体験＝＝（</a:t>
                      </a:r>
                      <a:r>
                        <a:rPr kumimoji="1" lang="en-US" altLang="ja-JP" sz="900" b="0" i="0" u="none" strike="noStrike" cap="none" normalizeH="0" baseline="0" dirty="0" smtClean="0">
                          <a:ln>
                            <a:noFill/>
                          </a:ln>
                          <a:solidFill>
                            <a:schemeClr val="tx1"/>
                          </a:solidFill>
                          <a:effectLst/>
                          <a:latin typeface="+mn-ea"/>
                          <a:ea typeface="+mn-ea"/>
                        </a:rPr>
                        <a:t>10</a:t>
                      </a:r>
                      <a:r>
                        <a:rPr kumimoji="1" lang="ja-JP" altLang="en-US" sz="900" b="0" i="0" u="none" strike="noStrike" cap="none" normalizeH="0" baseline="0" dirty="0" smtClean="0">
                          <a:ln>
                            <a:noFill/>
                          </a:ln>
                          <a:solidFill>
                            <a:schemeClr val="tx1"/>
                          </a:solidFill>
                          <a:effectLst/>
                          <a:latin typeface="+mn-ea"/>
                          <a:ea typeface="+mn-ea"/>
                        </a:rPr>
                        <a:t>～</a:t>
                      </a:r>
                      <a:r>
                        <a:rPr kumimoji="1" lang="en-US" altLang="ja-JP" sz="900" b="0" i="0" u="none" strike="noStrike" cap="none" normalizeH="0" baseline="0" dirty="0" smtClean="0">
                          <a:ln>
                            <a:noFill/>
                          </a:ln>
                          <a:solidFill>
                            <a:schemeClr val="tx1"/>
                          </a:solidFill>
                          <a:effectLst/>
                          <a:latin typeface="+mn-ea"/>
                          <a:ea typeface="+mn-ea"/>
                        </a:rPr>
                        <a:t>15</a:t>
                      </a:r>
                      <a:r>
                        <a:rPr kumimoji="1" lang="ja-JP" altLang="en-US" sz="900" b="0" i="0" u="none" strike="noStrike" cap="none" normalizeH="0" baseline="0" dirty="0" smtClean="0">
                          <a:ln>
                            <a:noFill/>
                          </a:ln>
                          <a:solidFill>
                            <a:schemeClr val="tx1"/>
                          </a:solidFill>
                          <a:effectLst/>
                          <a:latin typeface="+mn-ea"/>
                          <a:ea typeface="+mn-ea"/>
                        </a:rPr>
                        <a:t>分）＝＝ふれあいハウス潮津の里泊</a:t>
                      </a:r>
                      <a:endParaRPr kumimoji="1" lang="en-US" altLang="ja-JP" sz="900" b="0" i="0" u="none" strike="noStrike" cap="none" normalizeH="0" baseline="0" dirty="0">
                        <a:ln>
                          <a:noFill/>
                        </a:ln>
                        <a:solidFill>
                          <a:schemeClr val="tx1"/>
                        </a:solidFill>
                        <a:effectLst/>
                        <a:latin typeface="+mn-ea"/>
                        <a:ea typeface="+mn-ea"/>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新潟県</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佐渡</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ふれあいハウス</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潮津の里</a:t>
                      </a:r>
                      <a:endParaRPr kumimoji="1" lang="en-US" altLang="ja-JP" sz="900" b="0" i="0" u="none" strike="noStrike" cap="none" normalizeH="0" baseline="0" dirty="0">
                        <a:ln>
                          <a:noFill/>
                        </a:ln>
                        <a:solidFill>
                          <a:schemeClr val="tx1"/>
                        </a:solidFill>
                        <a:effectLst/>
                        <a:latin typeface="+mn-ea"/>
                        <a:ea typeface="+mn-ea"/>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1"/>
                  </a:ext>
                </a:extLst>
              </a:tr>
              <a:tr h="824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Calibri" pitchFamily="34" charset="0"/>
                          <a:ea typeface="ＭＳ Ｐゴシック" pitchFamily="50" charset="-128"/>
                        </a:rPr>
                        <a:t>2</a:t>
                      </a:r>
                      <a:endParaRPr kumimoji="1" lang="ja-JP" altLang="en-US" sz="1400" b="0" i="0" u="none" strike="noStrike" cap="none" normalizeH="0" baseline="0" dirty="0">
                        <a:ln>
                          <a:noFill/>
                        </a:ln>
                        <a:solidFill>
                          <a:schemeClr val="tx1"/>
                        </a:solidFill>
                        <a:effectLst/>
                        <a:latin typeface="Calibri" pitchFamily="34" charset="0"/>
                        <a:ea typeface="ＭＳ Ｐゴシック" pitchFamily="50" charset="-128"/>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宿泊地</a:t>
                      </a:r>
                      <a:r>
                        <a:rPr kumimoji="1" lang="ja-JP" altLang="en-US" sz="900" b="0" i="0" u="none" strike="noStrike" cap="none" normalizeH="0" baseline="0" smtClean="0">
                          <a:ln>
                            <a:noFill/>
                          </a:ln>
                          <a:solidFill>
                            <a:schemeClr val="tx1"/>
                          </a:solidFill>
                          <a:effectLst/>
                          <a:latin typeface="+mn-ea"/>
                          <a:ea typeface="+mn-ea"/>
                        </a:rPr>
                        <a:t>＝＝トキ</a:t>
                      </a:r>
                      <a:r>
                        <a:rPr kumimoji="1" lang="ja-JP" altLang="en-US" sz="900" b="0" i="0" u="none" strike="noStrike" cap="none" normalizeH="0" baseline="0" dirty="0" smtClean="0">
                          <a:ln>
                            <a:noFill/>
                          </a:ln>
                          <a:solidFill>
                            <a:schemeClr val="tx1"/>
                          </a:solidFill>
                          <a:effectLst/>
                          <a:latin typeface="+mn-ea"/>
                          <a:ea typeface="+mn-ea"/>
                        </a:rPr>
                        <a:t>の森公園＝＝（</a:t>
                      </a:r>
                      <a:r>
                        <a:rPr kumimoji="1" lang="en-US" altLang="ja-JP" sz="900" b="0" i="0" u="none" strike="noStrike" cap="none" normalizeH="0" baseline="0" dirty="0" smtClean="0">
                          <a:ln>
                            <a:noFill/>
                          </a:ln>
                          <a:solidFill>
                            <a:schemeClr val="tx1"/>
                          </a:solidFill>
                          <a:effectLst/>
                          <a:latin typeface="+mn-ea"/>
                          <a:ea typeface="+mn-ea"/>
                        </a:rPr>
                        <a:t>8</a:t>
                      </a:r>
                      <a:r>
                        <a:rPr kumimoji="1" lang="ja-JP" altLang="en-US" sz="900" b="0" i="0" u="none" strike="noStrike" cap="none" normalizeH="0" baseline="0" dirty="0" smtClean="0">
                          <a:ln>
                            <a:noFill/>
                          </a:ln>
                          <a:solidFill>
                            <a:schemeClr val="tx1"/>
                          </a:solidFill>
                          <a:effectLst/>
                          <a:latin typeface="+mn-ea"/>
                          <a:ea typeface="+mn-ea"/>
                        </a:rPr>
                        <a:t>～</a:t>
                      </a:r>
                      <a:r>
                        <a:rPr kumimoji="1" lang="en-US" altLang="ja-JP" sz="900" b="0" i="0" u="none" strike="noStrike" cap="none" normalizeH="0" baseline="0" dirty="0" smtClean="0">
                          <a:ln>
                            <a:noFill/>
                          </a:ln>
                          <a:solidFill>
                            <a:schemeClr val="tx1"/>
                          </a:solidFill>
                          <a:effectLst/>
                          <a:latin typeface="+mn-ea"/>
                          <a:ea typeface="+mn-ea"/>
                        </a:rPr>
                        <a:t>10</a:t>
                      </a:r>
                      <a:r>
                        <a:rPr kumimoji="1" lang="ja-JP" altLang="en-US" sz="900" b="0" i="0" u="none" strike="noStrike" cap="none" normalizeH="0" baseline="0" dirty="0" smtClean="0">
                          <a:ln>
                            <a:noFill/>
                          </a:ln>
                          <a:solidFill>
                            <a:schemeClr val="tx1"/>
                          </a:solidFill>
                          <a:effectLst/>
                          <a:latin typeface="+mn-ea"/>
                          <a:ea typeface="+mn-ea"/>
                        </a:rPr>
                        <a:t>分）＝＝トキ交流館（トキに関する講話）</a:t>
                      </a:r>
                      <a:r>
                        <a:rPr kumimoji="1" lang="ja-JP" altLang="en-US" sz="900" b="0" i="0" u="none" strike="noStrike" cap="none" normalizeH="0" baseline="0" smtClean="0">
                          <a:ln>
                            <a:noFill/>
                          </a:ln>
                          <a:solidFill>
                            <a:schemeClr val="tx1"/>
                          </a:solidFill>
                          <a:effectLst/>
                          <a:latin typeface="+mn-ea"/>
                          <a:ea typeface="+mn-ea"/>
                        </a:rPr>
                        <a:t>＝＝生</a:t>
                      </a:r>
                      <a:r>
                        <a:rPr kumimoji="1" lang="ja-JP" altLang="en-US" sz="900" b="0" i="0" u="none" strike="noStrike" cap="none" normalizeH="0" baseline="0" dirty="0" smtClean="0">
                          <a:ln>
                            <a:noFill/>
                          </a:ln>
                          <a:solidFill>
                            <a:schemeClr val="tx1"/>
                          </a:solidFill>
                          <a:effectLst/>
                          <a:latin typeface="+mn-ea"/>
                          <a:ea typeface="+mn-ea"/>
                        </a:rPr>
                        <a:t>椿（はえつばき）</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5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地区自然体験・・・入村式・・・農作業体験＝＝＝佐渡ヶ島民泊又は民宿泊</a:t>
                      </a:r>
                      <a:endParaRPr kumimoji="1" lang="ja-JP" altLang="en-US" sz="900" b="0" i="0" u="none" strike="noStrike" cap="none" normalizeH="0" baseline="0" dirty="0">
                        <a:ln>
                          <a:noFill/>
                        </a:ln>
                        <a:solidFill>
                          <a:schemeClr val="tx1"/>
                        </a:solidFill>
                        <a:effectLst/>
                        <a:latin typeface="+mn-ea"/>
                        <a:ea typeface="+mn-ea"/>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新潟県</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佐渡民泊 又は</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民宿</a:t>
                      </a:r>
                      <a:endParaRPr kumimoji="1" lang="en-US" altLang="ja-JP" sz="900" b="0" i="0" u="none" strike="noStrike" cap="none" normalizeH="0" baseline="0" dirty="0">
                        <a:ln>
                          <a:noFill/>
                        </a:ln>
                        <a:solidFill>
                          <a:schemeClr val="tx1"/>
                        </a:solidFill>
                        <a:effectLst/>
                        <a:latin typeface="+mn-ea"/>
                        <a:ea typeface="+mn-ea"/>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2"/>
                  </a:ext>
                </a:extLst>
              </a:tr>
              <a:tr h="824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400" b="0" i="0" u="none" strike="noStrike" cap="none" normalizeH="0" baseline="0" dirty="0">
                        <a:ln>
                          <a:noFill/>
                        </a:ln>
                        <a:solidFill>
                          <a:schemeClr val="tx1"/>
                        </a:solidFill>
                        <a:effectLst/>
                        <a:latin typeface="Calibri" pitchFamily="34" charset="0"/>
                        <a:ea typeface="ＭＳ Ｐゴシック" pitchFamily="50" charset="-128"/>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宿泊地</a:t>
                      </a:r>
                      <a:r>
                        <a:rPr kumimoji="1" lang="ja-JP" altLang="en-US" sz="900" b="0" i="0" u="none" strike="noStrike" cap="none" normalizeH="0" baseline="0" smtClean="0">
                          <a:ln>
                            <a:noFill/>
                          </a:ln>
                          <a:solidFill>
                            <a:schemeClr val="tx1"/>
                          </a:solidFill>
                          <a:effectLst/>
                          <a:latin typeface="+mn-ea"/>
                          <a:ea typeface="+mn-ea"/>
                        </a:rPr>
                        <a:t>＝＝佐渡島</a:t>
                      </a:r>
                      <a:r>
                        <a:rPr kumimoji="1" lang="ja-JP" altLang="en-US" sz="900" b="0" i="0" u="none" strike="noStrike" cap="none" normalizeH="0" baseline="0" dirty="0" smtClean="0">
                          <a:ln>
                            <a:noFill/>
                          </a:ln>
                          <a:solidFill>
                            <a:schemeClr val="tx1"/>
                          </a:solidFill>
                          <a:effectLst/>
                          <a:latin typeface="+mn-ea"/>
                          <a:ea typeface="+mn-ea"/>
                        </a:rPr>
                        <a:t>漁業</a:t>
                      </a:r>
                      <a:r>
                        <a:rPr kumimoji="1" lang="ja-JP" altLang="en-US" sz="900" b="0" i="0" u="none" strike="noStrike" cap="none" normalizeH="0" baseline="0" smtClean="0">
                          <a:ln>
                            <a:noFill/>
                          </a:ln>
                          <a:solidFill>
                            <a:schemeClr val="tx1"/>
                          </a:solidFill>
                          <a:effectLst/>
                          <a:latin typeface="+mn-ea"/>
                          <a:ea typeface="+mn-ea"/>
                        </a:rPr>
                        <a:t>体験＝＝</a:t>
                      </a:r>
                      <a:r>
                        <a:rPr kumimoji="1" lang="ja-JP" altLang="en-US" sz="900" b="0" i="0" u="none" strike="noStrike" cap="none" normalizeH="0" baseline="0" dirty="0" smtClean="0">
                          <a:ln>
                            <a:noFill/>
                          </a:ln>
                          <a:solidFill>
                            <a:schemeClr val="tx1"/>
                          </a:solidFill>
                          <a:effectLst/>
                          <a:latin typeface="+mn-ea"/>
                          <a:ea typeface="+mn-ea"/>
                        </a:rPr>
                        <a:t>（昼食</a:t>
                      </a:r>
                      <a:r>
                        <a:rPr kumimoji="1" lang="ja-JP" altLang="en-US" sz="900" b="0" i="0" u="none" strike="noStrike" cap="none" normalizeH="0" baseline="0" smtClean="0">
                          <a:ln>
                            <a:noFill/>
                          </a:ln>
                          <a:solidFill>
                            <a:schemeClr val="tx1"/>
                          </a:solidFill>
                          <a:effectLst/>
                          <a:latin typeface="+mn-ea"/>
                          <a:ea typeface="+mn-ea"/>
                        </a:rPr>
                        <a:t>）＝＝佐渡島</a:t>
                      </a:r>
                      <a:r>
                        <a:rPr kumimoji="1" lang="ja-JP" altLang="en-US" sz="900" b="0" i="0" u="none" strike="noStrike" cap="none" normalizeH="0" baseline="0" dirty="0" smtClean="0">
                          <a:ln>
                            <a:noFill/>
                          </a:ln>
                          <a:solidFill>
                            <a:schemeClr val="tx1"/>
                          </a:solidFill>
                          <a:effectLst/>
                          <a:latin typeface="+mn-ea"/>
                          <a:ea typeface="+mn-ea"/>
                        </a:rPr>
                        <a:t>暮らし体験</a:t>
                      </a:r>
                      <a:r>
                        <a:rPr kumimoji="1" lang="ja-JP" altLang="en-US" sz="900" b="0" i="0" u="none" strike="noStrike" cap="none" normalizeH="0" baseline="0" smtClean="0">
                          <a:ln>
                            <a:noFill/>
                          </a:ln>
                          <a:solidFill>
                            <a:schemeClr val="tx1"/>
                          </a:solidFill>
                          <a:effectLst/>
                          <a:latin typeface="+mn-ea"/>
                          <a:ea typeface="+mn-ea"/>
                        </a:rPr>
                        <a:t>プログラム＝＝佐渡島</a:t>
                      </a:r>
                      <a:r>
                        <a:rPr kumimoji="1" lang="ja-JP" altLang="en-US" sz="900" b="0" i="0" u="none" strike="noStrike" cap="none" normalizeH="0" baseline="0" dirty="0" smtClean="0">
                          <a:ln>
                            <a:noFill/>
                          </a:ln>
                          <a:solidFill>
                            <a:schemeClr val="tx1"/>
                          </a:solidFill>
                          <a:effectLst/>
                          <a:latin typeface="+mn-ea"/>
                          <a:ea typeface="+mn-ea"/>
                        </a:rPr>
                        <a:t>民泊</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5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又は民宿泊</a:t>
                      </a:r>
                      <a:endParaRPr kumimoji="1" lang="ja-JP" altLang="en-US" sz="900" b="0" i="0" u="none" strike="noStrike" cap="none" normalizeH="0" baseline="0" dirty="0">
                        <a:ln>
                          <a:noFill/>
                        </a:ln>
                        <a:solidFill>
                          <a:schemeClr val="tx1"/>
                        </a:solidFill>
                        <a:effectLst/>
                        <a:latin typeface="+mn-ea"/>
                        <a:ea typeface="+mn-ea"/>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新潟県</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佐渡民泊 又は</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民宿</a:t>
                      </a:r>
                      <a:endParaRPr kumimoji="1" lang="en-US" altLang="ja-JP" sz="900" b="0" i="0" u="none" strike="noStrike" cap="none" normalizeH="0" baseline="0" dirty="0">
                        <a:ln>
                          <a:noFill/>
                        </a:ln>
                        <a:solidFill>
                          <a:schemeClr val="tx1"/>
                        </a:solidFill>
                        <a:effectLst/>
                        <a:latin typeface="+mn-ea"/>
                        <a:ea typeface="+mn-ea"/>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824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1400" b="0" i="0" u="none" strike="noStrike" cap="none" normalizeH="0" baseline="0" dirty="0">
                        <a:ln>
                          <a:noFill/>
                        </a:ln>
                        <a:solidFill>
                          <a:schemeClr val="tx1"/>
                        </a:solidFill>
                        <a:effectLst/>
                        <a:latin typeface="Calibri" pitchFamily="34" charset="0"/>
                        <a:ea typeface="ＭＳ Ｐゴシック" pitchFamily="50" charset="-128"/>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宿泊地・・・</a:t>
                      </a:r>
                      <a:r>
                        <a:rPr kumimoji="1" lang="ja-JP" altLang="en-US" sz="900" b="0" i="0" u="none" strike="noStrike" cap="none" normalizeH="0" baseline="0" smtClean="0">
                          <a:ln>
                            <a:noFill/>
                          </a:ln>
                          <a:solidFill>
                            <a:schemeClr val="tx1"/>
                          </a:solidFill>
                          <a:effectLst/>
                          <a:latin typeface="+mn-ea"/>
                          <a:ea typeface="+mn-ea"/>
                        </a:rPr>
                        <a:t>離村式＝＝</a:t>
                      </a:r>
                      <a:r>
                        <a:rPr kumimoji="1" lang="ja-JP" altLang="en-US" sz="900" b="0" i="0" u="none" strike="noStrike" cap="none" normalizeH="0" baseline="0" dirty="0" smtClean="0">
                          <a:ln>
                            <a:noFill/>
                          </a:ln>
                          <a:solidFill>
                            <a:schemeClr val="tx1"/>
                          </a:solidFill>
                          <a:effectLst/>
                          <a:latin typeface="+mn-ea"/>
                          <a:ea typeface="+mn-ea"/>
                        </a:rPr>
                        <a:t>史跡佐渡金山＝＝（</a:t>
                      </a:r>
                      <a:r>
                        <a:rPr kumimoji="1" lang="en-US" altLang="ja-JP" sz="900" b="0" i="0" u="none" strike="noStrike" cap="none" normalizeH="0" baseline="0" dirty="0" smtClean="0">
                          <a:ln>
                            <a:noFill/>
                          </a:ln>
                          <a:solidFill>
                            <a:schemeClr val="tx1"/>
                          </a:solidFill>
                          <a:effectLst/>
                          <a:latin typeface="+mn-ea"/>
                          <a:ea typeface="+mn-ea"/>
                        </a:rPr>
                        <a:t>50</a:t>
                      </a:r>
                      <a:r>
                        <a:rPr kumimoji="1" lang="ja-JP" altLang="en-US" sz="900" b="0" i="0" u="none" strike="noStrike" cap="none" normalizeH="0" baseline="0" dirty="0" smtClean="0">
                          <a:ln>
                            <a:noFill/>
                          </a:ln>
                          <a:solidFill>
                            <a:schemeClr val="tx1"/>
                          </a:solidFill>
                          <a:effectLst/>
                          <a:latin typeface="+mn-ea"/>
                          <a:ea typeface="+mn-ea"/>
                        </a:rPr>
                        <a:t>分）＝＝両津港～～（フェリー</a:t>
                      </a:r>
                      <a:r>
                        <a:rPr kumimoji="1" lang="en-US" altLang="ja-JP" sz="900" b="0" i="0" u="none" strike="noStrike" cap="none" normalizeH="0" baseline="0" dirty="0" smtClean="0">
                          <a:ln>
                            <a:noFill/>
                          </a:ln>
                          <a:solidFill>
                            <a:schemeClr val="tx1"/>
                          </a:solidFill>
                          <a:effectLst/>
                          <a:latin typeface="+mn-ea"/>
                          <a:ea typeface="+mn-ea"/>
                        </a:rPr>
                        <a:t>/1</a:t>
                      </a:r>
                      <a:r>
                        <a:rPr kumimoji="1" lang="ja-JP" altLang="en-US" sz="900" b="0" i="0" u="none" strike="noStrike" cap="none" normalizeH="0" baseline="0" dirty="0" smtClean="0">
                          <a:ln>
                            <a:noFill/>
                          </a:ln>
                          <a:solidFill>
                            <a:schemeClr val="tx1"/>
                          </a:solidFill>
                          <a:effectLst/>
                          <a:latin typeface="+mn-ea"/>
                          <a:ea typeface="+mn-ea"/>
                        </a:rPr>
                        <a:t>時間</a:t>
                      </a:r>
                      <a:r>
                        <a:rPr kumimoji="1" lang="en-US" altLang="ja-JP" sz="900" b="0" i="0" u="none" strike="noStrike" cap="none" normalizeH="0" baseline="0" dirty="0" smtClean="0">
                          <a:ln>
                            <a:noFill/>
                          </a:ln>
                          <a:solidFill>
                            <a:schemeClr val="tx1"/>
                          </a:solidFill>
                          <a:effectLst/>
                          <a:latin typeface="+mn-ea"/>
                          <a:ea typeface="+mn-ea"/>
                        </a:rPr>
                        <a:t>5</a:t>
                      </a:r>
                      <a:r>
                        <a:rPr kumimoji="1" lang="ja-JP" altLang="en-US" sz="900" b="0" i="0" u="none" strike="noStrike" cap="none" normalizeH="0" baseline="0" dirty="0" smtClean="0">
                          <a:ln>
                            <a:noFill/>
                          </a:ln>
                          <a:solidFill>
                            <a:schemeClr val="tx1"/>
                          </a:solidFill>
                          <a:effectLst/>
                          <a:latin typeface="+mn-ea"/>
                          <a:ea typeface="+mn-ea"/>
                        </a:rPr>
                        <a:t>分）～～新潟港＝＝</a:t>
                      </a: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n-ea"/>
                        <a:ea typeface="+mn-ea"/>
                      </a:endParaRPr>
                    </a:p>
                    <a:p>
                      <a:pPr marL="0" marR="0" lvl="0" indent="0" algn="l" defTabSz="914400" rtl="0" eaLnBrk="1" fontAlgn="base" latinLnBrk="0" hangingPunct="1">
                        <a:lnSpc>
                          <a:spcPct val="15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＝＝各地</a:t>
                      </a:r>
                      <a:endParaRPr kumimoji="1" lang="ja-JP" altLang="en-US" sz="900" b="0" i="0" u="none" strike="noStrike" cap="none" normalizeH="0" baseline="0" dirty="0">
                        <a:ln>
                          <a:noFill/>
                        </a:ln>
                        <a:solidFill>
                          <a:schemeClr val="tx1"/>
                        </a:solidFill>
                        <a:effectLst/>
                        <a:latin typeface="+mn-ea"/>
                        <a:ea typeface="+mn-ea"/>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mn-ea"/>
                        <a:ea typeface="+mn-ea"/>
                      </a:endParaRPr>
                    </a:p>
                  </a:txBody>
                  <a:tcPr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962129359"/>
                  </a:ext>
                </a:extLst>
              </a:tr>
            </a:tbl>
          </a:graphicData>
        </a:graphic>
      </p:graphicFrame>
      <p:sp>
        <p:nvSpPr>
          <p:cNvPr id="2096" name="Text Box 90"/>
          <p:cNvSpPr txBox="1">
            <a:spLocks noChangeArrowheads="1"/>
          </p:cNvSpPr>
          <p:nvPr/>
        </p:nvSpPr>
        <p:spPr bwMode="auto">
          <a:xfrm>
            <a:off x="6173156" y="198649"/>
            <a:ext cx="11721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eaLnBrk="1" hangingPunct="1"/>
            <a:r>
              <a:rPr lang="ja-JP" altLang="en-US" sz="1400" dirty="0">
                <a:latin typeface="Calibri" panose="020F0502020204030204" pitchFamily="34" charset="0"/>
                <a:ea typeface="HGP創英角ｺﾞｼｯｸUB" panose="020B0900000000000000" pitchFamily="34" charset="-128"/>
              </a:rPr>
              <a:t>出発地：各地</a:t>
            </a:r>
          </a:p>
        </p:txBody>
      </p:sp>
      <p:sp>
        <p:nvSpPr>
          <p:cNvPr id="103" name="正方形/長方形 102"/>
          <p:cNvSpPr/>
          <p:nvPr/>
        </p:nvSpPr>
        <p:spPr>
          <a:xfrm>
            <a:off x="3458" y="5011200"/>
            <a:ext cx="2214563" cy="107156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5" name="正方形/長方形 104"/>
          <p:cNvSpPr/>
          <p:nvPr/>
        </p:nvSpPr>
        <p:spPr>
          <a:xfrm>
            <a:off x="2289458" y="5009726"/>
            <a:ext cx="2214563" cy="107156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7" name="正方形/長方形 106"/>
          <p:cNvSpPr/>
          <p:nvPr/>
        </p:nvSpPr>
        <p:spPr>
          <a:xfrm>
            <a:off x="4572000" y="5004539"/>
            <a:ext cx="2214563" cy="107674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9" name="正方形/長方形 108"/>
          <p:cNvSpPr/>
          <p:nvPr/>
        </p:nvSpPr>
        <p:spPr>
          <a:xfrm>
            <a:off x="6858000" y="5004539"/>
            <a:ext cx="2286000" cy="107674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51" name="テキスト ボックス 34"/>
          <p:cNvSpPr txBox="1">
            <a:spLocks noChangeArrowheads="1"/>
          </p:cNvSpPr>
          <p:nvPr/>
        </p:nvSpPr>
        <p:spPr bwMode="auto">
          <a:xfrm>
            <a:off x="991516" y="5280124"/>
            <a:ext cx="120422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en-US" altLang="ja-JP" sz="700" dirty="0">
                <a:latin typeface="Calibri" panose="020F0502020204030204" pitchFamily="34" charset="0"/>
              </a:rPr>
              <a:t>1100</a:t>
            </a:r>
            <a:r>
              <a:rPr lang="ja-JP" altLang="en-US" sz="700" dirty="0">
                <a:latin typeface="Calibri" panose="020F0502020204030204" pitchFamily="34" charset="0"/>
              </a:rPr>
              <a:t>年頃から存在していたと伝えられる西三川砂金山を紹介する</a:t>
            </a:r>
            <a:r>
              <a:rPr lang="ja-JP" altLang="en-US" sz="700" dirty="0" smtClean="0">
                <a:latin typeface="Calibri" panose="020F0502020204030204" pitchFamily="34" charset="0"/>
              </a:rPr>
              <a:t>資料館です。</a:t>
            </a:r>
            <a:endParaRPr lang="en-US" altLang="ja-JP" sz="700" dirty="0" smtClean="0">
              <a:latin typeface="Calibri" panose="020F0502020204030204" pitchFamily="34" charset="0"/>
            </a:endParaRPr>
          </a:p>
          <a:p>
            <a:r>
              <a:rPr lang="ja-JP" altLang="en-US" sz="700" dirty="0" smtClean="0">
                <a:latin typeface="Calibri" panose="020F0502020204030204" pitchFamily="34" charset="0"/>
              </a:rPr>
              <a:t>採った</a:t>
            </a:r>
            <a:r>
              <a:rPr lang="ja-JP" altLang="en-US" sz="700" dirty="0">
                <a:latin typeface="Calibri" panose="020F0502020204030204" pitchFamily="34" charset="0"/>
              </a:rPr>
              <a:t>砂金をその場で加工する砂金採り</a:t>
            </a:r>
            <a:r>
              <a:rPr lang="ja-JP" altLang="en-US" sz="700" dirty="0" smtClean="0">
                <a:latin typeface="Calibri" panose="020F0502020204030204" pitchFamily="34" charset="0"/>
              </a:rPr>
              <a:t>体験を行うこともできます。</a:t>
            </a:r>
            <a:endParaRPr lang="ja-JP" altLang="en-US" sz="700" dirty="0">
              <a:latin typeface="Calibri" panose="020F0502020204030204" pitchFamily="34" charset="0"/>
            </a:endParaRPr>
          </a:p>
        </p:txBody>
      </p:sp>
      <p:pic>
        <p:nvPicPr>
          <p:cNvPr id="3" name="図 2">
            <a:extLst>
              <a:ext uri="{FF2B5EF4-FFF2-40B4-BE49-F238E27FC236}">
                <a16:creationId xmlns:a16="http://schemas.microsoft.com/office/drawing/2014/main" xmlns="" id="{BEDB32D4-23CE-A444-ACBD-132A7B54D6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1553" y="50261"/>
            <a:ext cx="640930" cy="483324"/>
          </a:xfrm>
          <a:prstGeom prst="rect">
            <a:avLst/>
          </a:prstGeom>
        </p:spPr>
      </p:pic>
      <p:sp>
        <p:nvSpPr>
          <p:cNvPr id="4" name="テキスト ボックス 3">
            <a:extLst>
              <a:ext uri="{FF2B5EF4-FFF2-40B4-BE49-F238E27FC236}">
                <a16:creationId xmlns:a16="http://schemas.microsoft.com/office/drawing/2014/main" xmlns="" id="{93F76B8F-10FF-BE44-8688-F932A9EFF90C}"/>
              </a:ext>
            </a:extLst>
          </p:cNvPr>
          <p:cNvSpPr txBox="1"/>
          <p:nvPr/>
        </p:nvSpPr>
        <p:spPr>
          <a:xfrm>
            <a:off x="2987824" y="4563527"/>
            <a:ext cx="3677610" cy="215444"/>
          </a:xfrm>
          <a:prstGeom prst="rect">
            <a:avLst/>
          </a:prstGeom>
          <a:noFill/>
        </p:spPr>
        <p:txBody>
          <a:bodyPr wrap="none" rtlCol="0">
            <a:spAutoFit/>
          </a:bodyPr>
          <a:lstStyle/>
          <a:p>
            <a:r>
              <a:rPr lang="ja-JP" altLang="en-US" sz="800" dirty="0">
                <a:solidFill>
                  <a:schemeClr val="tx1">
                    <a:lumMod val="95000"/>
                    <a:lumOff val="5000"/>
                  </a:schemeClr>
                </a:solidFill>
              </a:rPr>
              <a:t>（凡例）　・・・：徒歩　 ■□■□：</a:t>
            </a:r>
            <a:r>
              <a:rPr lang="en-US" altLang="ja-JP" sz="800" dirty="0">
                <a:solidFill>
                  <a:schemeClr val="tx1">
                    <a:lumMod val="95000"/>
                    <a:lumOff val="5000"/>
                  </a:schemeClr>
                </a:solidFill>
              </a:rPr>
              <a:t>JR</a:t>
            </a:r>
            <a:r>
              <a:rPr lang="ja-JP" altLang="en-US" sz="800" dirty="0">
                <a:solidFill>
                  <a:schemeClr val="tx1">
                    <a:lumMod val="95000"/>
                    <a:lumOff val="5000"/>
                  </a:schemeClr>
                </a:solidFill>
              </a:rPr>
              <a:t>　＝＝＝：バス　 ～～～：船舶　－－－：航空機</a:t>
            </a:r>
            <a:endParaRPr kumimoji="1" lang="ja-JP" altLang="en-US" sz="800" dirty="0">
              <a:solidFill>
                <a:schemeClr val="tx1">
                  <a:lumMod val="95000"/>
                  <a:lumOff val="5000"/>
                </a:schemeClr>
              </a:solidFill>
            </a:endParaRPr>
          </a:p>
        </p:txBody>
      </p:sp>
      <p:grpSp>
        <p:nvGrpSpPr>
          <p:cNvPr id="47" name="グループ化 46"/>
          <p:cNvGrpSpPr/>
          <p:nvPr/>
        </p:nvGrpSpPr>
        <p:grpSpPr>
          <a:xfrm>
            <a:off x="6803215" y="847723"/>
            <a:ext cx="2224344" cy="3715803"/>
            <a:chOff x="7059613" y="571500"/>
            <a:chExt cx="2084387" cy="3500438"/>
          </a:xfrm>
        </p:grpSpPr>
        <p:sp>
          <p:nvSpPr>
            <p:cNvPr id="48" name="テキスト ボックス 77"/>
            <p:cNvSpPr txBox="1">
              <a:spLocks noChangeArrowheads="1"/>
            </p:cNvSpPr>
            <p:nvPr/>
          </p:nvSpPr>
          <p:spPr bwMode="auto">
            <a:xfrm>
              <a:off x="7086600" y="723900"/>
              <a:ext cx="2057400" cy="274638"/>
            </a:xfrm>
            <a:prstGeom prst="rect">
              <a:avLst/>
            </a:prstGeom>
            <a:noFill/>
            <a:ln w="9525">
              <a:noFill/>
              <a:miter lim="800000"/>
              <a:headEnd/>
              <a:tailEnd/>
            </a:ln>
          </p:spPr>
          <p:txBody>
            <a:bodyPr>
              <a:spAutoFit/>
            </a:bodyPr>
            <a:lstStyle/>
            <a:p>
              <a:pPr algn="dist" fontAlgn="auto">
                <a:spcBef>
                  <a:spcPts val="0"/>
                </a:spcBef>
                <a:spcAft>
                  <a:spcPts val="0"/>
                </a:spcAft>
                <a:defRPr/>
              </a:pPr>
              <a:r>
                <a:rPr lang="ja-JP" altLang="en-US" sz="1200" b="1" u="sng" spc="300" dirty="0">
                  <a:effectLst>
                    <a:outerShdw blurRad="38100" dist="38100" dir="2700000" algn="tl">
                      <a:srgbClr val="000000">
                        <a:alpha val="43137"/>
                      </a:srgbClr>
                    </a:outerShdw>
                  </a:effectLst>
                  <a:latin typeface="Calibri" pitchFamily="34" charset="0"/>
                  <a:ea typeface="+mn-ea"/>
                </a:rPr>
                <a:t>東北ルートマップ</a:t>
              </a:r>
              <a:endParaRPr lang="en-US" altLang="ja-JP" sz="1200" b="1" u="sng" spc="300" dirty="0">
                <a:effectLst>
                  <a:outerShdw blurRad="38100" dist="38100" dir="2700000" algn="tl">
                    <a:srgbClr val="000000">
                      <a:alpha val="43137"/>
                    </a:srgbClr>
                  </a:outerShdw>
                </a:effectLst>
                <a:latin typeface="Calibri" pitchFamily="34" charset="0"/>
                <a:ea typeface="+mn-ea"/>
              </a:endParaRPr>
            </a:p>
          </p:txBody>
        </p:sp>
        <p:pic>
          <p:nvPicPr>
            <p:cNvPr id="49" name="Picture 4" descr="\\Seisakuserver\メンバー\奥山豊\教育旅行map\PPTマップ.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0250" y="1054100"/>
              <a:ext cx="1982788" cy="29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 name="角丸四角形 64"/>
            <p:cNvSpPr/>
            <p:nvPr/>
          </p:nvSpPr>
          <p:spPr>
            <a:xfrm>
              <a:off x="7059613" y="571500"/>
              <a:ext cx="2071687" cy="3500438"/>
            </a:xfrm>
            <a:prstGeom prst="roundRect">
              <a:avLst>
                <a:gd name="adj" fmla="val 7913"/>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pic>
        <p:nvPicPr>
          <p:cNvPr id="4098" name="Picture 2" descr="\\192.168.2.1\共有フォルダ\☆ 3 事業推進部（2017年～　）\教育旅行\まなび旅モデルコース用画像集\(7) 新潟県ｺｰｽ画像（鳥澤さん）\⑦佐渡農業体験（佐渡地域観光交流ネットワーク）.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8586" y="5273640"/>
            <a:ext cx="1051200" cy="7884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192.168.2.1\共有フォルダ\☆ 3 事業推進部（2017年～　）\教育旅行\まなび旅モデルコース用画像集\(7) 新潟県ｺｰｽ画像（鳥澤さん）\⑦生椿地区自然体験（佐渡地域観光交流ネットワーク）.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1567"/>
          <a:stretch/>
        </p:blipFill>
        <p:spPr bwMode="auto">
          <a:xfrm>
            <a:off x="4606242" y="5257695"/>
            <a:ext cx="948979" cy="7884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192.168.2.1\共有フォルダ\☆ 3 事業推進部（2017年～　）\教育旅行\まなび旅モデルコース用画像集\(7) 新潟県ｺｰｽ画像（鳥澤さん）\⑦西三川ゴールドパーク（砂金採り）.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744" y="5273640"/>
            <a:ext cx="909772" cy="788400"/>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192.168.2.1\共有フォルダ\☆ 3 事業推進部（2017年～　）\教育旅行\まなび旅モデルコース用画像集\(7) 新潟県ｺｰｽ画像（鳥澤さん）\⑦トキ交流館（講話）「トキファンクラブHPより」.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12584" y="5280124"/>
            <a:ext cx="1051200" cy="788400"/>
          </a:xfrm>
          <a:prstGeom prst="rect">
            <a:avLst/>
          </a:prstGeom>
          <a:noFill/>
          <a:extLst>
            <a:ext uri="{909E8E84-426E-40DD-AFC4-6F175D3DCCD1}">
              <a14:hiddenFill xmlns:a14="http://schemas.microsoft.com/office/drawing/2010/main">
                <a:solidFill>
                  <a:srgbClr val="FFFFFF"/>
                </a:solidFill>
              </a14:hiddenFill>
            </a:ext>
          </a:extLst>
        </p:spPr>
      </p:pic>
      <p:sp>
        <p:nvSpPr>
          <p:cNvPr id="37" name="テキスト ボックス 77"/>
          <p:cNvSpPr txBox="1">
            <a:spLocks noChangeArrowheads="1"/>
          </p:cNvSpPr>
          <p:nvPr/>
        </p:nvSpPr>
        <p:spPr bwMode="auto">
          <a:xfrm>
            <a:off x="6849208" y="2705624"/>
            <a:ext cx="90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algn="r" eaLnBrk="1" hangingPunct="1"/>
            <a:r>
              <a:rPr lang="ja-JP" altLang="en-US" sz="600" dirty="0" smtClean="0">
                <a:solidFill>
                  <a:srgbClr val="12923D"/>
                </a:solidFill>
                <a:latin typeface="Calibri" panose="020F0502020204030204" pitchFamily="34" charset="0"/>
              </a:rPr>
              <a:t>西三川ゴールドパーク</a:t>
            </a:r>
            <a:endParaRPr lang="ja-JP" altLang="en-US" sz="600" dirty="0">
              <a:solidFill>
                <a:srgbClr val="12923D"/>
              </a:solidFill>
              <a:latin typeface="Calibri" panose="020F0502020204030204" pitchFamily="34" charset="0"/>
            </a:endParaRPr>
          </a:p>
        </p:txBody>
      </p:sp>
      <p:cxnSp>
        <p:nvCxnSpPr>
          <p:cNvPr id="38" name="直線コネクタ 37"/>
          <p:cNvCxnSpPr>
            <a:stCxn id="39" idx="1"/>
          </p:cNvCxnSpPr>
          <p:nvPr/>
        </p:nvCxnSpPr>
        <p:spPr>
          <a:xfrm flipH="1" flipV="1">
            <a:off x="7092281" y="2923854"/>
            <a:ext cx="169952" cy="603091"/>
          </a:xfrm>
          <a:prstGeom prst="line">
            <a:avLst/>
          </a:prstGeom>
          <a:ln w="3175">
            <a:solidFill>
              <a:srgbClr val="12923D"/>
            </a:solidFill>
          </a:ln>
        </p:spPr>
        <p:style>
          <a:lnRef idx="1">
            <a:schemeClr val="accent1"/>
          </a:lnRef>
          <a:fillRef idx="0">
            <a:schemeClr val="accent1"/>
          </a:fillRef>
          <a:effectRef idx="0">
            <a:schemeClr val="accent1"/>
          </a:effectRef>
          <a:fontRef idx="minor">
            <a:schemeClr val="tx1"/>
          </a:fontRef>
        </p:style>
      </p:cxnSp>
      <p:sp>
        <p:nvSpPr>
          <p:cNvPr id="39" name="円/楕円 38"/>
          <p:cNvSpPr/>
          <p:nvPr/>
        </p:nvSpPr>
        <p:spPr>
          <a:xfrm>
            <a:off x="7254329" y="3519041"/>
            <a:ext cx="53975" cy="53975"/>
          </a:xfrm>
          <a:prstGeom prst="ellipse">
            <a:avLst/>
          </a:prstGeom>
          <a:solidFill>
            <a:srgbClr val="12923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テキスト ボックス 34"/>
          <p:cNvSpPr txBox="1">
            <a:spLocks noChangeArrowheads="1"/>
          </p:cNvSpPr>
          <p:nvPr/>
        </p:nvSpPr>
        <p:spPr bwMode="auto">
          <a:xfrm>
            <a:off x="3349218" y="5296763"/>
            <a:ext cx="120422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ja-JP" altLang="en-US" sz="700" dirty="0"/>
              <a:t>「人</a:t>
            </a:r>
            <a:r>
              <a:rPr lang="ja-JP" altLang="en-US" sz="700" dirty="0" smtClean="0"/>
              <a:t>とトキが</a:t>
            </a:r>
            <a:r>
              <a:rPr lang="ja-JP" altLang="en-US" sz="700" dirty="0"/>
              <a:t>共に生きる島づくり」を進めるための宿泊可能な</a:t>
            </a:r>
            <a:r>
              <a:rPr lang="ja-JP" altLang="en-US" sz="700" dirty="0" smtClean="0"/>
              <a:t>施設で</a:t>
            </a:r>
            <a:r>
              <a:rPr lang="ja-JP" altLang="en-US" sz="700" dirty="0"/>
              <a:t>す</a:t>
            </a:r>
            <a:r>
              <a:rPr lang="ja-JP" altLang="en-US" sz="700" dirty="0" smtClean="0"/>
              <a:t>。</a:t>
            </a:r>
            <a:endParaRPr lang="en-US" altLang="ja-JP" sz="700" dirty="0" smtClean="0"/>
          </a:p>
          <a:p>
            <a:r>
              <a:rPr lang="ja-JP" altLang="en-US" sz="700" dirty="0" smtClean="0"/>
              <a:t>背後</a:t>
            </a:r>
            <a:r>
              <a:rPr lang="ja-JP" altLang="en-US" sz="700" dirty="0"/>
              <a:t>に山林を持ち、里山保全活動の研修なども</a:t>
            </a:r>
            <a:r>
              <a:rPr lang="ja-JP" altLang="en-US" sz="700" dirty="0" smtClean="0"/>
              <a:t>実施しています。</a:t>
            </a:r>
            <a:endParaRPr lang="ja-JP" altLang="en-US" sz="600" dirty="0">
              <a:latin typeface="Calibri" panose="020F0502020204030204" pitchFamily="34" charset="0"/>
            </a:endParaRPr>
          </a:p>
        </p:txBody>
      </p:sp>
      <p:sp>
        <p:nvSpPr>
          <p:cNvPr id="29" name="テキスト ボックス 34"/>
          <p:cNvSpPr txBox="1">
            <a:spLocks noChangeArrowheads="1"/>
          </p:cNvSpPr>
          <p:nvPr/>
        </p:nvSpPr>
        <p:spPr bwMode="auto">
          <a:xfrm>
            <a:off x="5571046" y="5273640"/>
            <a:ext cx="120422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ja-JP" altLang="en-US" sz="700" dirty="0" smtClean="0">
                <a:latin typeface="Calibri" panose="020F0502020204030204" pitchFamily="34" charset="0"/>
              </a:rPr>
              <a:t>トキ野生復帰のシンボルとなっている生椿地区で自然体験を行います。民家を改修したトキの野生復帰支援の活動ハウスも用意されています。</a:t>
            </a:r>
            <a:endParaRPr lang="ja-JP" altLang="en-US" sz="700" dirty="0">
              <a:latin typeface="Calibri" panose="020F0502020204030204" pitchFamily="34" charset="0"/>
            </a:endParaRPr>
          </a:p>
        </p:txBody>
      </p:sp>
      <p:sp>
        <p:nvSpPr>
          <p:cNvPr id="30" name="テキスト ボックス 34"/>
          <p:cNvSpPr txBox="1">
            <a:spLocks noChangeArrowheads="1"/>
          </p:cNvSpPr>
          <p:nvPr/>
        </p:nvSpPr>
        <p:spPr bwMode="auto">
          <a:xfrm>
            <a:off x="7884368" y="5246910"/>
            <a:ext cx="1296144"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ja-JP" altLang="en-US" sz="700" dirty="0" smtClean="0">
                <a:latin typeface="Calibri" panose="020F0502020204030204" pitchFamily="34" charset="0"/>
              </a:rPr>
              <a:t>環境</a:t>
            </a:r>
            <a:r>
              <a:rPr lang="ja-JP" altLang="en-US" sz="700" dirty="0">
                <a:latin typeface="Calibri" panose="020F0502020204030204" pitchFamily="34" charset="0"/>
              </a:rPr>
              <a:t>問題が広がる今、里地・里山・里海といった、身近であった暮らしを見直し、生物</a:t>
            </a:r>
            <a:r>
              <a:rPr lang="ja-JP" altLang="en-US" sz="700" dirty="0" smtClean="0">
                <a:latin typeface="Calibri" panose="020F0502020204030204" pitchFamily="34" charset="0"/>
              </a:rPr>
              <a:t>多様性など</a:t>
            </a:r>
            <a:r>
              <a:rPr lang="ja-JP" altLang="en-US" sz="700" dirty="0">
                <a:latin typeface="Calibri" panose="020F0502020204030204" pitchFamily="34" charset="0"/>
              </a:rPr>
              <a:t>の意義を五感を通して理解してみましょう。都会では得がたい感動体験を佐渡島で探してみません</a:t>
            </a:r>
            <a:r>
              <a:rPr lang="ja-JP" altLang="en-US" sz="700" dirty="0" smtClean="0">
                <a:latin typeface="Calibri" panose="020F0502020204030204" pitchFamily="34" charset="0"/>
              </a:rPr>
              <a:t>か。</a:t>
            </a:r>
            <a:endParaRPr lang="ja-JP" altLang="en-US" sz="700" dirty="0">
              <a:latin typeface="Calibri" panose="020F0502020204030204" pitchFamily="34" charset="0"/>
            </a:endParaRPr>
          </a:p>
        </p:txBody>
      </p:sp>
      <p:sp>
        <p:nvSpPr>
          <p:cNvPr id="40" name="円/楕円 39"/>
          <p:cNvSpPr/>
          <p:nvPr/>
        </p:nvSpPr>
        <p:spPr>
          <a:xfrm>
            <a:off x="7300614" y="3465413"/>
            <a:ext cx="53975" cy="53975"/>
          </a:xfrm>
          <a:prstGeom prst="ellipse">
            <a:avLst/>
          </a:prstGeom>
          <a:solidFill>
            <a:srgbClr val="12923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41" name="直線コネクタ 40"/>
          <p:cNvCxnSpPr>
            <a:endCxn id="45" idx="2"/>
          </p:cNvCxnSpPr>
          <p:nvPr/>
        </p:nvCxnSpPr>
        <p:spPr>
          <a:xfrm flipV="1">
            <a:off x="7345272" y="3108520"/>
            <a:ext cx="148782" cy="356894"/>
          </a:xfrm>
          <a:prstGeom prst="line">
            <a:avLst/>
          </a:prstGeom>
          <a:ln w="3175">
            <a:solidFill>
              <a:srgbClr val="12923D"/>
            </a:solidFill>
          </a:ln>
        </p:spPr>
        <p:style>
          <a:lnRef idx="1">
            <a:schemeClr val="accent1"/>
          </a:lnRef>
          <a:fillRef idx="0">
            <a:schemeClr val="accent1"/>
          </a:fillRef>
          <a:effectRef idx="0">
            <a:schemeClr val="accent1"/>
          </a:effectRef>
          <a:fontRef idx="minor">
            <a:schemeClr val="tx1"/>
          </a:fontRef>
        </p:style>
      </p:cxnSp>
      <p:sp>
        <p:nvSpPr>
          <p:cNvPr id="45" name="テキスト ボックス 77"/>
          <p:cNvSpPr txBox="1">
            <a:spLocks noChangeArrowheads="1"/>
          </p:cNvSpPr>
          <p:nvPr/>
        </p:nvSpPr>
        <p:spPr bwMode="auto">
          <a:xfrm>
            <a:off x="7224589" y="2923854"/>
            <a:ext cx="53893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algn="r" eaLnBrk="1" hangingPunct="1"/>
            <a:r>
              <a:rPr lang="ja-JP" altLang="en-US" sz="600" dirty="0" smtClean="0">
                <a:solidFill>
                  <a:srgbClr val="12923D"/>
                </a:solidFill>
                <a:latin typeface="Calibri" panose="020F0502020204030204" pitchFamily="34" charset="0"/>
              </a:rPr>
              <a:t>トキ交流館</a:t>
            </a:r>
            <a:endParaRPr lang="ja-JP" altLang="en-US" sz="600" dirty="0">
              <a:solidFill>
                <a:srgbClr val="12923D"/>
              </a:solidFill>
              <a:latin typeface="Calibri" panose="020F0502020204030204" pitchFamily="34" charset="0"/>
            </a:endParaRPr>
          </a:p>
        </p:txBody>
      </p:sp>
    </p:spTree>
    <p:extLst>
      <p:ext uri="{BB962C8B-B14F-4D97-AF65-F5344CB8AC3E}">
        <p14:creationId xmlns:p14="http://schemas.microsoft.com/office/powerpoint/2010/main" val="3521612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383</Words>
  <Application>Microsoft Office PowerPoint</Application>
  <PresentationFormat>画面に合わせる (4:3)</PresentationFormat>
  <Paragraphs>45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aritv-Ise</dc:creator>
  <cp:lastModifiedBy>aritv-Ise</cp:lastModifiedBy>
  <cp:revision>1</cp:revision>
  <dcterms:created xsi:type="dcterms:W3CDTF">2018-03-29T06:41:48Z</dcterms:created>
  <dcterms:modified xsi:type="dcterms:W3CDTF">2018-03-29T06:42:18Z</dcterms:modified>
</cp:coreProperties>
</file>