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4636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0062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230401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70002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32861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428128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20595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53991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7638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63831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171FCB-5E60-4140-8032-0D161A33ECCC}"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385213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71FCB-5E60-4140-8032-0D161A33ECCC}"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B1501-EDB7-43BB-B49C-0FFA5BC3A948}" type="slidenum">
              <a:rPr kumimoji="1" lang="ja-JP" altLang="en-US" smtClean="0"/>
              <a:t>‹#›</a:t>
            </a:fld>
            <a:endParaRPr kumimoji="1" lang="ja-JP" altLang="en-US"/>
          </a:p>
        </p:txBody>
      </p:sp>
    </p:spTree>
    <p:extLst>
      <p:ext uri="{BB962C8B-B14F-4D97-AF65-F5344CB8AC3E}">
        <p14:creationId xmlns:p14="http://schemas.microsoft.com/office/powerpoint/2010/main" val="188848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西三川ゴールドパーク</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トキ交流館</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2215455"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生椿地区自然体験</a:t>
            </a:r>
            <a:endParaRPr lang="en-US" altLang="ja-JP" sz="1000" b="1" dirty="0">
              <a:latin typeface="Calibri" panose="020F0502020204030204" pitchFamily="34" charset="0"/>
            </a:endParaRPr>
          </a:p>
        </p:txBody>
      </p:sp>
      <p:sp>
        <p:nvSpPr>
          <p:cNvPr id="2149" name="Text Box 65"/>
          <p:cNvSpPr txBox="1">
            <a:spLocks noChangeArrowheads="1"/>
          </p:cNvSpPr>
          <p:nvPr/>
        </p:nvSpPr>
        <p:spPr bwMode="auto">
          <a:xfrm>
            <a:off x="6860167" y="5007146"/>
            <a:ext cx="2283833" cy="248402"/>
          </a:xfrm>
          <a:prstGeom prst="rect">
            <a:avLst/>
          </a:prstGeom>
          <a:solidFill>
            <a:schemeClr val="accent2">
              <a:lumMod val="20000"/>
              <a:lumOff val="80000"/>
            </a:schemeClr>
          </a:solidFill>
          <a:ln>
            <a:noFill/>
          </a:ln>
          <a:extLst/>
        </p:spPr>
        <p:txBody>
          <a:bodyPr wrap="square" lIns="90000" tIns="46800" rIns="90000" bIns="46800">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smtClean="0">
                <a:latin typeface="Calibri" panose="020F0502020204030204" pitchFamily="34" charset="0"/>
              </a:rPr>
              <a:t>農業体験　</a:t>
            </a:r>
            <a:r>
              <a:rPr lang="ja-JP" altLang="en-US" sz="900" b="1" dirty="0" smtClean="0">
                <a:latin typeface="Calibri" panose="020F0502020204030204" pitchFamily="34" charset="0"/>
              </a:rPr>
              <a:t>佐渡地域観光交流ネットワーク</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佐渡のふるさと生活体験４日間</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新潟県</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3557238838"/>
              </p:ext>
            </p:extLst>
          </p:nvPr>
        </p:nvGraphicFramePr>
        <p:xfrm>
          <a:off x="7937" y="871845"/>
          <a:ext cx="6724303" cy="3665116"/>
        </p:xfrm>
        <a:graphic>
          <a:graphicData uri="http://schemas.openxmlformats.org/drawingml/2006/table">
            <a:tbl>
              <a:tblPr/>
              <a:tblGrid>
                <a:gridCol w="369593">
                  <a:extLst>
                    <a:ext uri="{9D8B030D-6E8A-4147-A177-3AD203B41FA5}">
                      <a16:colId xmlns:a16="http://schemas.microsoft.com/office/drawing/2014/main" xmlns="" val="20000"/>
                    </a:ext>
                  </a:extLst>
                </a:gridCol>
                <a:gridCol w="5361544">
                  <a:extLst>
                    <a:ext uri="{9D8B030D-6E8A-4147-A177-3AD203B41FA5}">
                      <a16:colId xmlns:a16="http://schemas.microsoft.com/office/drawing/2014/main" xmlns="" val="20001"/>
                    </a:ext>
                  </a:extLst>
                </a:gridCol>
                <a:gridCol w="993166">
                  <a:extLst>
                    <a:ext uri="{9D8B030D-6E8A-4147-A177-3AD203B41FA5}">
                      <a16:colId xmlns:a16="http://schemas.microsoft.com/office/drawing/2014/main" xmlns="" val="20003"/>
                    </a:ext>
                  </a:extLst>
                </a:gridCol>
              </a:tblGrid>
              <a:tr h="3352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xmlns="" val="10000"/>
                  </a:ext>
                </a:extLst>
              </a:tr>
              <a:tr h="82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a:t>
                      </a:r>
                      <a:r>
                        <a:rPr kumimoji="1" lang="ja-JP" altLang="en-US" sz="900" b="0" i="0" u="none" strike="noStrike" cap="none" normalizeH="0" baseline="0" smtClean="0">
                          <a:ln>
                            <a:noFill/>
                          </a:ln>
                          <a:solidFill>
                            <a:schemeClr val="tx1"/>
                          </a:solidFill>
                          <a:effectLst/>
                          <a:latin typeface="+mn-ea"/>
                          <a:ea typeface="+mn-ea"/>
                        </a:rPr>
                        <a:t>＝＝新潟港</a:t>
                      </a:r>
                      <a:r>
                        <a:rPr kumimoji="1" lang="ja-JP" altLang="en-US" sz="900" b="0" i="0" u="none" strike="noStrike" cap="none" normalizeH="0" baseline="0" dirty="0" smtClean="0">
                          <a:ln>
                            <a:noFill/>
                          </a:ln>
                          <a:solidFill>
                            <a:schemeClr val="tx1"/>
                          </a:solidFill>
                          <a:effectLst/>
                          <a:latin typeface="+mn-ea"/>
                          <a:ea typeface="+mn-ea"/>
                        </a:rPr>
                        <a:t>～～（フェリー</a:t>
                      </a:r>
                      <a:r>
                        <a:rPr kumimoji="1" lang="en-US" altLang="ja-JP"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昼食</a:t>
                      </a:r>
                      <a:r>
                        <a:rPr kumimoji="1" lang="en-US" altLang="ja-JP" sz="900" b="0" i="0" u="none" strike="noStrike" cap="none" normalizeH="0" baseline="0" dirty="0" smtClean="0">
                          <a:ln>
                            <a:noFill/>
                          </a:ln>
                          <a:solidFill>
                            <a:schemeClr val="tx1"/>
                          </a:solidFill>
                          <a:effectLst/>
                          <a:latin typeface="+mn-ea"/>
                          <a:ea typeface="+mn-ea"/>
                        </a:rPr>
                        <a:t>/1</a:t>
                      </a:r>
                      <a:r>
                        <a:rPr kumimoji="1" lang="ja-JP" altLang="en-US" sz="900" b="0" i="0" u="none" strike="noStrike" cap="none" normalizeH="0" baseline="0" dirty="0" smtClean="0">
                          <a:ln>
                            <a:noFill/>
                          </a:ln>
                          <a:solidFill>
                            <a:schemeClr val="tx1"/>
                          </a:solidFill>
                          <a:effectLst/>
                          <a:latin typeface="+mn-ea"/>
                          <a:ea typeface="+mn-ea"/>
                        </a:rPr>
                        <a:t>時間</a:t>
                      </a:r>
                      <a:r>
                        <a:rPr kumimoji="1" lang="en-US" altLang="ja-JP" sz="900" b="0" i="0" u="none" strike="noStrike" cap="none" normalizeH="0" baseline="0" dirty="0" smtClean="0">
                          <a:ln>
                            <a:noFill/>
                          </a:ln>
                          <a:solidFill>
                            <a:schemeClr val="tx1"/>
                          </a:solidFill>
                          <a:effectLst/>
                          <a:latin typeface="+mn-ea"/>
                          <a:ea typeface="+mn-ea"/>
                        </a:rPr>
                        <a:t>30</a:t>
                      </a:r>
                      <a:r>
                        <a:rPr kumimoji="1" lang="ja-JP" altLang="en-US" sz="900" b="0" i="0" u="none" strike="noStrike" cap="none" normalizeH="0" baseline="0" dirty="0" smtClean="0">
                          <a:ln>
                            <a:noFill/>
                          </a:ln>
                          <a:solidFill>
                            <a:schemeClr val="tx1"/>
                          </a:solidFill>
                          <a:effectLst/>
                          <a:latin typeface="+mn-ea"/>
                          <a:ea typeface="+mn-ea"/>
                        </a:rPr>
                        <a:t>分）～～両津港＝＝（</a:t>
                      </a:r>
                      <a:r>
                        <a:rPr kumimoji="1" lang="en-US" altLang="ja-JP" sz="900" b="0" i="0" u="none" strike="noStrike" cap="none" normalizeH="0" baseline="0" dirty="0" smtClean="0">
                          <a:ln>
                            <a:noFill/>
                          </a:ln>
                          <a:solidFill>
                            <a:schemeClr val="tx1"/>
                          </a:solidFill>
                          <a:effectLst/>
                          <a:latin typeface="+mn-ea"/>
                          <a:ea typeface="+mn-ea"/>
                        </a:rPr>
                        <a:t>45</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分）＝＝西三川ゴールドパーク</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砂金採り体験＝＝（</a:t>
                      </a:r>
                      <a:r>
                        <a:rPr kumimoji="1" lang="en-US" altLang="ja-JP" sz="900" b="0" i="0" u="none" strike="noStrike" cap="none" normalizeH="0" baseline="0" dirty="0" smtClean="0">
                          <a:ln>
                            <a:noFill/>
                          </a:ln>
                          <a:solidFill>
                            <a:schemeClr val="tx1"/>
                          </a:solidFill>
                          <a:effectLst/>
                          <a:latin typeface="+mn-ea"/>
                          <a:ea typeface="+mn-ea"/>
                        </a:rPr>
                        <a:t>10</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分）＝＝ふれあいハウス潮津の里泊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新潟県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佐渡</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ふれあいハウス</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潮津の里</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82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＝＝トキ</a:t>
                      </a:r>
                      <a:r>
                        <a:rPr kumimoji="1" lang="ja-JP" altLang="en-US" sz="900" b="0" i="0" u="none" strike="noStrike" cap="none" normalizeH="0" baseline="0" dirty="0" smtClean="0">
                          <a:ln>
                            <a:noFill/>
                          </a:ln>
                          <a:solidFill>
                            <a:schemeClr val="tx1"/>
                          </a:solidFill>
                          <a:effectLst/>
                          <a:latin typeface="+mn-ea"/>
                          <a:ea typeface="+mn-ea"/>
                        </a:rPr>
                        <a:t>の森公園＝＝（</a:t>
                      </a:r>
                      <a:r>
                        <a:rPr kumimoji="1" lang="en-US" altLang="ja-JP" sz="900" b="0" i="0" u="none" strike="noStrike" cap="none" normalizeH="0" baseline="0" dirty="0" smtClean="0">
                          <a:ln>
                            <a:noFill/>
                          </a:ln>
                          <a:solidFill>
                            <a:schemeClr val="tx1"/>
                          </a:solidFill>
                          <a:effectLst/>
                          <a:latin typeface="+mn-ea"/>
                          <a:ea typeface="+mn-ea"/>
                        </a:rPr>
                        <a:t>8</a:t>
                      </a:r>
                      <a:r>
                        <a:rPr kumimoji="1" lang="ja-JP" altLang="en-US" sz="900" b="0" i="0" u="none" strike="noStrike" cap="none" normalizeH="0" baseline="0" dirty="0" smtClean="0">
                          <a:ln>
                            <a:noFill/>
                          </a:ln>
                          <a:solidFill>
                            <a:schemeClr val="tx1"/>
                          </a:solidFill>
                          <a:effectLst/>
                          <a:latin typeface="+mn-ea"/>
                          <a:ea typeface="+mn-ea"/>
                        </a:rPr>
                        <a:t>～</a:t>
                      </a:r>
                      <a:r>
                        <a:rPr kumimoji="1" lang="en-US" altLang="ja-JP" sz="900" b="0" i="0" u="none" strike="noStrike" cap="none" normalizeH="0" baseline="0" dirty="0" smtClean="0">
                          <a:ln>
                            <a:noFill/>
                          </a:ln>
                          <a:solidFill>
                            <a:schemeClr val="tx1"/>
                          </a:solidFill>
                          <a:effectLst/>
                          <a:latin typeface="+mn-ea"/>
                          <a:ea typeface="+mn-ea"/>
                        </a:rPr>
                        <a:t>10</a:t>
                      </a:r>
                      <a:r>
                        <a:rPr kumimoji="1" lang="ja-JP" altLang="en-US" sz="900" b="0" i="0" u="none" strike="noStrike" cap="none" normalizeH="0" baseline="0" dirty="0" smtClean="0">
                          <a:ln>
                            <a:noFill/>
                          </a:ln>
                          <a:solidFill>
                            <a:schemeClr val="tx1"/>
                          </a:solidFill>
                          <a:effectLst/>
                          <a:latin typeface="+mn-ea"/>
                          <a:ea typeface="+mn-ea"/>
                        </a:rPr>
                        <a:t>分）＝＝トキ交流館（トキに関する講話）</a:t>
                      </a:r>
                      <a:r>
                        <a:rPr kumimoji="1" lang="ja-JP" altLang="en-US" sz="900" b="0" i="0" u="none" strike="noStrike" cap="none" normalizeH="0" baseline="0" smtClean="0">
                          <a:ln>
                            <a:noFill/>
                          </a:ln>
                          <a:solidFill>
                            <a:schemeClr val="tx1"/>
                          </a:solidFill>
                          <a:effectLst/>
                          <a:latin typeface="+mn-ea"/>
                          <a:ea typeface="+mn-ea"/>
                        </a:rPr>
                        <a:t>＝＝生</a:t>
                      </a:r>
                      <a:r>
                        <a:rPr kumimoji="1" lang="ja-JP" altLang="en-US" sz="900" b="0" i="0" u="none" strike="noStrike" cap="none" normalizeH="0" baseline="0" dirty="0" smtClean="0">
                          <a:ln>
                            <a:noFill/>
                          </a:ln>
                          <a:solidFill>
                            <a:schemeClr val="tx1"/>
                          </a:solidFill>
                          <a:effectLst/>
                          <a:latin typeface="+mn-ea"/>
                          <a:ea typeface="+mn-ea"/>
                        </a:rPr>
                        <a:t>椿（はえつばき）</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地区自然体験・・・入村式・・・農作業体験＝＝＝佐渡ヶ島民泊又は民宿泊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新潟県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佐渡民泊 又は</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民宿</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82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＝＝佐渡島</a:t>
                      </a:r>
                      <a:r>
                        <a:rPr kumimoji="1" lang="ja-JP" altLang="en-US" sz="900" b="0" i="0" u="none" strike="noStrike" cap="none" normalizeH="0" baseline="0" dirty="0" smtClean="0">
                          <a:ln>
                            <a:noFill/>
                          </a:ln>
                          <a:solidFill>
                            <a:schemeClr val="tx1"/>
                          </a:solidFill>
                          <a:effectLst/>
                          <a:latin typeface="+mn-ea"/>
                          <a:ea typeface="+mn-ea"/>
                        </a:rPr>
                        <a:t>漁業</a:t>
                      </a:r>
                      <a:r>
                        <a:rPr kumimoji="1" lang="ja-JP" altLang="en-US" sz="900" b="0" i="0" u="none" strike="noStrike" cap="none" normalizeH="0" baseline="0" smtClean="0">
                          <a:ln>
                            <a:noFill/>
                          </a:ln>
                          <a:solidFill>
                            <a:schemeClr val="tx1"/>
                          </a:solidFill>
                          <a:effectLst/>
                          <a:latin typeface="+mn-ea"/>
                          <a:ea typeface="+mn-ea"/>
                        </a:rPr>
                        <a:t>体験＝＝</a:t>
                      </a: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smtClean="0">
                          <a:ln>
                            <a:noFill/>
                          </a:ln>
                          <a:solidFill>
                            <a:schemeClr val="tx1"/>
                          </a:solidFill>
                          <a:effectLst/>
                          <a:latin typeface="+mn-ea"/>
                          <a:ea typeface="+mn-ea"/>
                        </a:rPr>
                        <a:t>）＝＝佐渡島</a:t>
                      </a:r>
                      <a:r>
                        <a:rPr kumimoji="1" lang="ja-JP" altLang="en-US" sz="900" b="0" i="0" u="none" strike="noStrike" cap="none" normalizeH="0" baseline="0" dirty="0" smtClean="0">
                          <a:ln>
                            <a:noFill/>
                          </a:ln>
                          <a:solidFill>
                            <a:schemeClr val="tx1"/>
                          </a:solidFill>
                          <a:effectLst/>
                          <a:latin typeface="+mn-ea"/>
                          <a:ea typeface="+mn-ea"/>
                        </a:rPr>
                        <a:t>暮らし体験</a:t>
                      </a:r>
                      <a:r>
                        <a:rPr kumimoji="1" lang="ja-JP" altLang="en-US" sz="900" b="0" i="0" u="none" strike="noStrike" cap="none" normalizeH="0" baseline="0" smtClean="0">
                          <a:ln>
                            <a:noFill/>
                          </a:ln>
                          <a:solidFill>
                            <a:schemeClr val="tx1"/>
                          </a:solidFill>
                          <a:effectLst/>
                          <a:latin typeface="+mn-ea"/>
                          <a:ea typeface="+mn-ea"/>
                        </a:rPr>
                        <a:t>プログラム＝＝佐渡島</a:t>
                      </a:r>
                      <a:r>
                        <a:rPr kumimoji="1" lang="ja-JP" altLang="en-US" sz="900" b="0" i="0" u="none" strike="noStrike" cap="none" normalizeH="0" baseline="0" dirty="0" smtClean="0">
                          <a:ln>
                            <a:noFill/>
                          </a:ln>
                          <a:solidFill>
                            <a:schemeClr val="tx1"/>
                          </a:solidFill>
                          <a:effectLst/>
                          <a:latin typeface="+mn-ea"/>
                          <a:ea typeface="+mn-ea"/>
                        </a:rPr>
                        <a:t>民泊</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又は民宿泊</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新潟県</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佐渡民泊 又は</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民宿</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82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pitchFamily="50" charset="-128"/>
                        </a:rPr>
                        <a:t>4</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ja-JP" altLang="en-US" sz="900" b="0" i="0" u="none" strike="noStrike" cap="none" normalizeH="0" baseline="0" smtClean="0">
                          <a:ln>
                            <a:noFill/>
                          </a:ln>
                          <a:solidFill>
                            <a:schemeClr val="tx1"/>
                          </a:solidFill>
                          <a:effectLst/>
                          <a:latin typeface="+mn-ea"/>
                          <a:ea typeface="+mn-ea"/>
                        </a:rPr>
                        <a:t>離村式＝＝</a:t>
                      </a:r>
                      <a:r>
                        <a:rPr kumimoji="1" lang="ja-JP" altLang="en-US" sz="900" b="0" i="0" u="none" strike="noStrike" cap="none" normalizeH="0" baseline="0" dirty="0" smtClean="0">
                          <a:ln>
                            <a:noFill/>
                          </a:ln>
                          <a:solidFill>
                            <a:schemeClr val="tx1"/>
                          </a:solidFill>
                          <a:effectLst/>
                          <a:latin typeface="+mn-ea"/>
                          <a:ea typeface="+mn-ea"/>
                        </a:rPr>
                        <a:t>史跡佐渡金山＝＝（</a:t>
                      </a:r>
                      <a:r>
                        <a:rPr kumimoji="1" lang="en-US" altLang="ja-JP" sz="900" b="0" i="0" u="none" strike="noStrike" cap="none" normalizeH="0" baseline="0" dirty="0" smtClean="0">
                          <a:ln>
                            <a:noFill/>
                          </a:ln>
                          <a:solidFill>
                            <a:schemeClr val="tx1"/>
                          </a:solidFill>
                          <a:effectLst/>
                          <a:latin typeface="+mn-ea"/>
                          <a:ea typeface="+mn-ea"/>
                        </a:rPr>
                        <a:t>50</a:t>
                      </a:r>
                      <a:r>
                        <a:rPr kumimoji="1" lang="ja-JP" altLang="en-US" sz="900" b="0" i="0" u="none" strike="noStrike" cap="none" normalizeH="0" baseline="0" dirty="0" smtClean="0">
                          <a:ln>
                            <a:noFill/>
                          </a:ln>
                          <a:solidFill>
                            <a:schemeClr val="tx1"/>
                          </a:solidFill>
                          <a:effectLst/>
                          <a:latin typeface="+mn-ea"/>
                          <a:ea typeface="+mn-ea"/>
                        </a:rPr>
                        <a:t>分）＝＝両津港～～（フェリー</a:t>
                      </a:r>
                      <a:r>
                        <a:rPr kumimoji="1" lang="en-US" altLang="ja-JP" sz="900" b="0" i="0" u="none" strike="noStrike" cap="none" normalizeH="0" baseline="0" dirty="0" smtClean="0">
                          <a:ln>
                            <a:noFill/>
                          </a:ln>
                          <a:solidFill>
                            <a:schemeClr val="tx1"/>
                          </a:solidFill>
                          <a:effectLst/>
                          <a:latin typeface="+mn-ea"/>
                          <a:ea typeface="+mn-ea"/>
                        </a:rPr>
                        <a:t>/1</a:t>
                      </a:r>
                      <a:r>
                        <a:rPr kumimoji="1" lang="ja-JP" altLang="en-US" sz="900" b="0" i="0" u="none" strike="noStrike" cap="none" normalizeH="0" baseline="0" dirty="0" smtClean="0">
                          <a:ln>
                            <a:noFill/>
                          </a:ln>
                          <a:solidFill>
                            <a:schemeClr val="tx1"/>
                          </a:solidFill>
                          <a:effectLst/>
                          <a:latin typeface="+mn-ea"/>
                          <a:ea typeface="+mn-ea"/>
                        </a:rPr>
                        <a:t>時間</a:t>
                      </a:r>
                      <a:r>
                        <a:rPr kumimoji="1" lang="en-US" altLang="ja-JP" sz="900" b="0" i="0" u="none" strike="noStrike" cap="none" normalizeH="0" baseline="0" dirty="0" smtClean="0">
                          <a:ln>
                            <a:noFill/>
                          </a:ln>
                          <a:solidFill>
                            <a:schemeClr val="tx1"/>
                          </a:solidFill>
                          <a:effectLst/>
                          <a:latin typeface="+mn-ea"/>
                          <a:ea typeface="+mn-ea"/>
                        </a:rPr>
                        <a:t>5</a:t>
                      </a:r>
                      <a:r>
                        <a:rPr kumimoji="1" lang="ja-JP" altLang="en-US" sz="900" b="0" i="0" u="none" strike="noStrike" cap="none" normalizeH="0" baseline="0" dirty="0" smtClean="0">
                          <a:ln>
                            <a:noFill/>
                          </a:ln>
                          <a:solidFill>
                            <a:schemeClr val="tx1"/>
                          </a:solidFill>
                          <a:effectLst/>
                          <a:latin typeface="+mn-ea"/>
                          <a:ea typeface="+mn-ea"/>
                        </a:rPr>
                        <a:t>分）～～新潟港＝＝</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a:t>
                      </a: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962129359"/>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2214563"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9" name="正方形/長方形 108"/>
          <p:cNvSpPr/>
          <p:nvPr/>
        </p:nvSpPr>
        <p:spPr>
          <a:xfrm>
            <a:off x="6858000" y="5004539"/>
            <a:ext cx="2286000"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51" name="テキスト ボックス 34"/>
          <p:cNvSpPr txBox="1">
            <a:spLocks noChangeArrowheads="1"/>
          </p:cNvSpPr>
          <p:nvPr/>
        </p:nvSpPr>
        <p:spPr bwMode="auto">
          <a:xfrm>
            <a:off x="991516" y="5280124"/>
            <a:ext cx="120422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en-US" altLang="ja-JP" sz="700" dirty="0">
                <a:latin typeface="Calibri" panose="020F0502020204030204" pitchFamily="34" charset="0"/>
              </a:rPr>
              <a:t>1100</a:t>
            </a:r>
            <a:r>
              <a:rPr lang="ja-JP" altLang="en-US" sz="700" dirty="0">
                <a:latin typeface="Calibri" panose="020F0502020204030204" pitchFamily="34" charset="0"/>
              </a:rPr>
              <a:t>年頃から存在していたと伝えられる西三川砂金山を紹介する</a:t>
            </a:r>
            <a:r>
              <a:rPr lang="ja-JP" altLang="en-US" sz="700" dirty="0" smtClean="0">
                <a:latin typeface="Calibri" panose="020F0502020204030204" pitchFamily="34" charset="0"/>
              </a:rPr>
              <a:t>資料館です。</a:t>
            </a:r>
            <a:endParaRPr lang="en-US" altLang="ja-JP" sz="700" dirty="0" smtClean="0">
              <a:latin typeface="Calibri" panose="020F0502020204030204" pitchFamily="34" charset="0"/>
            </a:endParaRPr>
          </a:p>
          <a:p>
            <a:r>
              <a:rPr lang="ja-JP" altLang="en-US" sz="700" dirty="0" smtClean="0">
                <a:latin typeface="Calibri" panose="020F0502020204030204" pitchFamily="34" charset="0"/>
              </a:rPr>
              <a:t>採った</a:t>
            </a:r>
            <a:r>
              <a:rPr lang="ja-JP" altLang="en-US" sz="700" dirty="0">
                <a:latin typeface="Calibri" panose="020F0502020204030204" pitchFamily="34" charset="0"/>
              </a:rPr>
              <a:t>砂金をその場で加工する砂金採り</a:t>
            </a:r>
            <a:r>
              <a:rPr lang="ja-JP" altLang="en-US" sz="700" dirty="0" smtClean="0">
                <a:latin typeface="Calibri" panose="020F0502020204030204" pitchFamily="34" charset="0"/>
              </a:rPr>
              <a:t>体験を行うこともできます。</a:t>
            </a:r>
            <a:endParaRPr lang="ja-JP" altLang="en-US" sz="700" dirty="0">
              <a:latin typeface="Calibri" panose="020F0502020204030204" pitchFamily="34" charset="0"/>
            </a:endParaRPr>
          </a:p>
        </p:txBody>
      </p:sp>
      <p:pic>
        <p:nvPicPr>
          <p:cNvPr id="3" name="図 2">
            <a:extLst>
              <a:ext uri="{FF2B5EF4-FFF2-40B4-BE49-F238E27FC236}">
                <a16:creationId xmlns:a16="http://schemas.microsoft.com/office/drawing/2014/main" xmlns=""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a16="http://schemas.microsoft.com/office/drawing/2014/main" xmlns=""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grpSp>
        <p:nvGrpSpPr>
          <p:cNvPr id="47" name="グループ化 46"/>
          <p:cNvGrpSpPr/>
          <p:nvPr/>
        </p:nvGrpSpPr>
        <p:grpSpPr>
          <a:xfrm>
            <a:off x="6803215"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4098" name="Picture 2" descr="\\192.168.2.1\共有フォルダ\☆ 3 事業推進部（2017年～　）\教育旅行\まなび旅モデルコース用画像集\(7) 新潟県ｺｰｽ画像（鳥澤さん）\⑦佐渡農業体験（佐渡地域観光交流ネットワーク）.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8586" y="5273640"/>
            <a:ext cx="1051200" cy="7884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192.168.2.1\共有フォルダ\☆ 3 事業推進部（2017年～　）\教育旅行\まなび旅モデルコース用画像集\(7) 新潟県ｺｰｽ画像（鳥澤さん）\⑦生椿地区自然体験（佐渡地域観光交流ネットワーク）.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567"/>
          <a:stretch/>
        </p:blipFill>
        <p:spPr bwMode="auto">
          <a:xfrm>
            <a:off x="4606242" y="5257695"/>
            <a:ext cx="948979" cy="7884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192.168.2.1\共有フォルダ\☆ 3 事業推進部（2017年～　）\教育旅行\まなび旅モデルコース用画像集\(7) 新潟県ｺｰｽ画像（鳥澤さん）\⑦西三川ゴールドパーク（砂金採り）.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44" y="5273640"/>
            <a:ext cx="909772" cy="7884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192.168.2.1\共有フォルダ\☆ 3 事業推進部（2017年～　）\教育旅行\まなび旅モデルコース用画像集\(7) 新潟県ｺｰｽ画像（鳥澤さん）\⑦トキ交流館（講話）「トキファンクラブHPより」.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12584" y="5280124"/>
            <a:ext cx="1051200" cy="788400"/>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77"/>
          <p:cNvSpPr txBox="1">
            <a:spLocks noChangeArrowheads="1"/>
          </p:cNvSpPr>
          <p:nvPr/>
        </p:nvSpPr>
        <p:spPr bwMode="auto">
          <a:xfrm>
            <a:off x="6849208" y="2705624"/>
            <a:ext cx="90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西三川ゴールドパーク</a:t>
            </a:r>
            <a:endParaRPr lang="ja-JP" altLang="en-US" sz="600" dirty="0">
              <a:solidFill>
                <a:srgbClr val="12923D"/>
              </a:solidFill>
              <a:latin typeface="Calibri" panose="020F0502020204030204" pitchFamily="34" charset="0"/>
            </a:endParaRPr>
          </a:p>
        </p:txBody>
      </p:sp>
      <p:cxnSp>
        <p:nvCxnSpPr>
          <p:cNvPr id="38" name="直線コネクタ 37"/>
          <p:cNvCxnSpPr>
            <a:stCxn id="39" idx="1"/>
          </p:cNvCxnSpPr>
          <p:nvPr/>
        </p:nvCxnSpPr>
        <p:spPr>
          <a:xfrm flipH="1" flipV="1">
            <a:off x="7092281" y="2923854"/>
            <a:ext cx="169952" cy="603091"/>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7254329" y="3519041"/>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テキスト ボックス 34"/>
          <p:cNvSpPr txBox="1">
            <a:spLocks noChangeArrowheads="1"/>
          </p:cNvSpPr>
          <p:nvPr/>
        </p:nvSpPr>
        <p:spPr bwMode="auto">
          <a:xfrm>
            <a:off x="3349218" y="5296763"/>
            <a:ext cx="120422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t>「人</a:t>
            </a:r>
            <a:r>
              <a:rPr lang="ja-JP" altLang="en-US" sz="700" dirty="0" smtClean="0"/>
              <a:t>とトキが</a:t>
            </a:r>
            <a:r>
              <a:rPr lang="ja-JP" altLang="en-US" sz="700" dirty="0"/>
              <a:t>共に生きる島づくり」を進めるための宿泊可能な</a:t>
            </a:r>
            <a:r>
              <a:rPr lang="ja-JP" altLang="en-US" sz="700" dirty="0" smtClean="0"/>
              <a:t>施設で</a:t>
            </a:r>
            <a:r>
              <a:rPr lang="ja-JP" altLang="en-US" sz="700" dirty="0"/>
              <a:t>す</a:t>
            </a:r>
            <a:r>
              <a:rPr lang="ja-JP" altLang="en-US" sz="700" dirty="0" smtClean="0"/>
              <a:t>。</a:t>
            </a:r>
            <a:endParaRPr lang="en-US" altLang="ja-JP" sz="700" dirty="0" smtClean="0"/>
          </a:p>
          <a:p>
            <a:r>
              <a:rPr lang="ja-JP" altLang="en-US" sz="700" dirty="0" smtClean="0"/>
              <a:t>背後</a:t>
            </a:r>
            <a:r>
              <a:rPr lang="ja-JP" altLang="en-US" sz="700" dirty="0"/>
              <a:t>に山林を持ち、里山保全活動の研修なども</a:t>
            </a:r>
            <a:r>
              <a:rPr lang="ja-JP" altLang="en-US" sz="700" dirty="0" smtClean="0"/>
              <a:t>実施しています。</a:t>
            </a:r>
            <a:endParaRPr lang="ja-JP" altLang="en-US" sz="600" dirty="0">
              <a:latin typeface="Calibri" panose="020F0502020204030204" pitchFamily="34" charset="0"/>
            </a:endParaRPr>
          </a:p>
        </p:txBody>
      </p:sp>
      <p:sp>
        <p:nvSpPr>
          <p:cNvPr id="29" name="テキスト ボックス 34"/>
          <p:cNvSpPr txBox="1">
            <a:spLocks noChangeArrowheads="1"/>
          </p:cNvSpPr>
          <p:nvPr/>
        </p:nvSpPr>
        <p:spPr bwMode="auto">
          <a:xfrm>
            <a:off x="5571046" y="5273640"/>
            <a:ext cx="120422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トキ野生復帰のシンボルとなっている生椿地区で自然体験を行います。民家を改修したトキの野生復帰支援の活動ハウスも用意されています。</a:t>
            </a:r>
            <a:endParaRPr lang="ja-JP" altLang="en-US" sz="700" dirty="0">
              <a:latin typeface="Calibri" panose="020F0502020204030204" pitchFamily="34" charset="0"/>
            </a:endParaRPr>
          </a:p>
        </p:txBody>
      </p:sp>
      <p:sp>
        <p:nvSpPr>
          <p:cNvPr id="30" name="テキスト ボックス 34"/>
          <p:cNvSpPr txBox="1">
            <a:spLocks noChangeArrowheads="1"/>
          </p:cNvSpPr>
          <p:nvPr/>
        </p:nvSpPr>
        <p:spPr bwMode="auto">
          <a:xfrm>
            <a:off x="7884368" y="5246910"/>
            <a:ext cx="129614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smtClean="0">
                <a:latin typeface="Calibri" panose="020F0502020204030204" pitchFamily="34" charset="0"/>
              </a:rPr>
              <a:t>環境</a:t>
            </a:r>
            <a:r>
              <a:rPr lang="ja-JP" altLang="en-US" sz="700" dirty="0">
                <a:latin typeface="Calibri" panose="020F0502020204030204" pitchFamily="34" charset="0"/>
              </a:rPr>
              <a:t>問題が広がる今、里地・里山・里海といった、身近であった暮らしを見直し、生物</a:t>
            </a:r>
            <a:r>
              <a:rPr lang="ja-JP" altLang="en-US" sz="700" dirty="0" smtClean="0">
                <a:latin typeface="Calibri" panose="020F0502020204030204" pitchFamily="34" charset="0"/>
              </a:rPr>
              <a:t>多様性など</a:t>
            </a:r>
            <a:r>
              <a:rPr lang="ja-JP" altLang="en-US" sz="700" dirty="0">
                <a:latin typeface="Calibri" panose="020F0502020204030204" pitchFamily="34" charset="0"/>
              </a:rPr>
              <a:t>の意義を五感を通して理解してみましょう。都会では得がたい感動体験を佐渡島で探してみません</a:t>
            </a:r>
            <a:r>
              <a:rPr lang="ja-JP" altLang="en-US" sz="700" dirty="0" smtClean="0">
                <a:latin typeface="Calibri" panose="020F0502020204030204" pitchFamily="34" charset="0"/>
              </a:rPr>
              <a:t>か。</a:t>
            </a:r>
            <a:endParaRPr lang="ja-JP" altLang="en-US" sz="700" dirty="0">
              <a:latin typeface="Calibri" panose="020F0502020204030204" pitchFamily="34" charset="0"/>
            </a:endParaRPr>
          </a:p>
        </p:txBody>
      </p:sp>
      <p:sp>
        <p:nvSpPr>
          <p:cNvPr id="40" name="円/楕円 39"/>
          <p:cNvSpPr/>
          <p:nvPr/>
        </p:nvSpPr>
        <p:spPr>
          <a:xfrm>
            <a:off x="7300614" y="346541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1" name="直線コネクタ 40"/>
          <p:cNvCxnSpPr>
            <a:endCxn id="45" idx="2"/>
          </p:cNvCxnSpPr>
          <p:nvPr/>
        </p:nvCxnSpPr>
        <p:spPr>
          <a:xfrm flipV="1">
            <a:off x="7345272" y="3108520"/>
            <a:ext cx="148782" cy="356894"/>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45" name="テキスト ボックス 77"/>
          <p:cNvSpPr txBox="1">
            <a:spLocks noChangeArrowheads="1"/>
          </p:cNvSpPr>
          <p:nvPr/>
        </p:nvSpPr>
        <p:spPr bwMode="auto">
          <a:xfrm>
            <a:off x="7224589" y="2923854"/>
            <a:ext cx="53893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algn="r" eaLnBrk="1" hangingPunct="1"/>
            <a:r>
              <a:rPr lang="ja-JP" altLang="en-US" sz="600" dirty="0" smtClean="0">
                <a:solidFill>
                  <a:srgbClr val="12923D"/>
                </a:solidFill>
                <a:latin typeface="Calibri" panose="020F0502020204030204" pitchFamily="34" charset="0"/>
              </a:rPr>
              <a:t>トキ交流館</a:t>
            </a:r>
            <a:endParaRPr lang="ja-JP" altLang="en-US" sz="600" dirty="0">
              <a:solidFill>
                <a:srgbClr val="12923D"/>
              </a:solidFill>
              <a:latin typeface="Calibri" panose="020F0502020204030204" pitchFamily="34" charset="0"/>
            </a:endParaRPr>
          </a:p>
        </p:txBody>
      </p:sp>
    </p:spTree>
    <p:extLst>
      <p:ext uri="{BB962C8B-B14F-4D97-AF65-F5344CB8AC3E}">
        <p14:creationId xmlns:p14="http://schemas.microsoft.com/office/powerpoint/2010/main" val="352161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Office PowerPoint</Application>
  <PresentationFormat>画面に合わせる (4:3)</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2018-03-29T06:41:48Z</dcterms:created>
  <dcterms:modified xsi:type="dcterms:W3CDTF">2018-03-29T06:42:18Z</dcterms:modified>
</cp:coreProperties>
</file>