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07359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6684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26754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164825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150664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85420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40061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190562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80744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84247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432F08-D674-4952-9947-6BC628EB96CE}"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370382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32F08-D674-4952-9947-6BC628EB96CE}"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E3F45-951C-498F-B7E4-9B675EEA0BBE}" type="slidenum">
              <a:rPr kumimoji="1" lang="ja-JP" altLang="en-US" smtClean="0"/>
              <a:t>‹#›</a:t>
            </a:fld>
            <a:endParaRPr kumimoji="1" lang="ja-JP" altLang="en-US"/>
          </a:p>
        </p:txBody>
      </p:sp>
    </p:spTree>
    <p:extLst>
      <p:ext uri="{BB962C8B-B14F-4D97-AF65-F5344CB8AC3E}">
        <p14:creationId xmlns:p14="http://schemas.microsoft.com/office/powerpoint/2010/main" val="2852391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6754168"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ブリティッシュヒルズ</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エンゼルフォレスト那須白河</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英国文化体験とアクティビティ体験</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福島県</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3929131960"/>
              </p:ext>
            </p:extLst>
          </p:nvPr>
        </p:nvGraphicFramePr>
        <p:xfrm>
          <a:off x="7937" y="871845"/>
          <a:ext cx="6652295" cy="3691681"/>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4753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a:t>
                      </a:r>
                      <a:r>
                        <a:rPr kumimoji="1" lang="ja-JP" altLang="en-US" sz="900" b="0" i="0" u="none" strike="noStrike" cap="none" normalizeH="0" baseline="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昼食）</a:t>
                      </a:r>
                      <a:r>
                        <a:rPr kumimoji="1" lang="ja-JP" altLang="en-US" sz="900" b="0" i="0" u="none" strike="noStrike" cap="none" normalizeH="0" baseline="0" smtClean="0">
                          <a:ln>
                            <a:noFill/>
                          </a:ln>
                          <a:solidFill>
                            <a:schemeClr val="tx1"/>
                          </a:solidFill>
                          <a:effectLst/>
                          <a:latin typeface="+mn-ea"/>
                          <a:ea typeface="+mn-ea"/>
                        </a:rPr>
                        <a:t>＝＝ブリティッシュヒルズ</a:t>
                      </a:r>
                      <a:r>
                        <a:rPr kumimoji="1" lang="ja-JP" altLang="en-US" sz="900" b="0" i="0" u="none" strike="noStrike" cap="none" normalizeH="0" baseline="0" dirty="0" smtClean="0">
                          <a:ln>
                            <a:noFill/>
                          </a:ln>
                          <a:solidFill>
                            <a:schemeClr val="tx1"/>
                          </a:solidFill>
                          <a:effectLst/>
                          <a:latin typeface="+mn-ea"/>
                          <a:ea typeface="+mn-ea"/>
                        </a:rPr>
                        <a:t>（開校式、英国文化体験、語学学習等、テーブルマナー体験）</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mn-ea"/>
                          <a:ea typeface="+mn-ea"/>
                        </a:rPr>
                        <a:t>＝＝ブリティッシュヒルズ</a:t>
                      </a:r>
                      <a:r>
                        <a:rPr kumimoji="1" lang="ja-JP" altLang="en-US" sz="900" b="0" i="0" u="none" strike="noStrike" cap="none" normalizeH="0" baseline="0" dirty="0" smtClean="0">
                          <a:ln>
                            <a:noFill/>
                          </a:ln>
                          <a:solidFill>
                            <a:schemeClr val="tx1"/>
                          </a:solidFill>
                          <a:effectLst/>
                          <a:latin typeface="+mn-ea"/>
                          <a:ea typeface="+mn-ea"/>
                        </a:rPr>
                        <a:t>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福島県</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ブリティッシュ</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ヒルズ</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ja-JP" altLang="en-US" sz="900" b="0" i="0" u="none" strike="noStrike" cap="none" normalizeH="0" baseline="0" smtClean="0">
                          <a:ln>
                            <a:noFill/>
                          </a:ln>
                          <a:solidFill>
                            <a:schemeClr val="tx1"/>
                          </a:solidFill>
                          <a:effectLst/>
                          <a:latin typeface="+mn-ea"/>
                          <a:ea typeface="+mn-ea"/>
                        </a:rPr>
                        <a:t>＝＝ブリティッシュヒルズ</a:t>
                      </a:r>
                      <a:r>
                        <a:rPr kumimoji="1" lang="ja-JP" altLang="en-US" sz="900" b="0" i="0" u="none" strike="noStrike" cap="none" normalizeH="0" baseline="0" dirty="0" smtClean="0">
                          <a:ln>
                            <a:noFill/>
                          </a:ln>
                          <a:solidFill>
                            <a:schemeClr val="tx1"/>
                          </a:solidFill>
                          <a:effectLst/>
                          <a:latin typeface="+mn-ea"/>
                          <a:ea typeface="+mn-ea"/>
                        </a:rPr>
                        <a:t>（レッスン続き）</a:t>
                      </a:r>
                      <a:r>
                        <a:rPr kumimoji="1" lang="ja-JP" altLang="en-US" sz="900" b="0" i="0" u="none" strike="noStrike" cap="none" normalizeH="0" baseline="0" smtClean="0">
                          <a:ln>
                            <a:noFill/>
                          </a:ln>
                          <a:solidFill>
                            <a:schemeClr val="tx1"/>
                          </a:solidFill>
                          <a:effectLst/>
                          <a:latin typeface="+mn-ea"/>
                          <a:ea typeface="+mn-ea"/>
                        </a:rPr>
                        <a:t>＝＝ブリティッシュヒルズ</a:t>
                      </a:r>
                      <a:r>
                        <a:rPr kumimoji="1" lang="ja-JP" altLang="en-US" sz="900" b="0" i="0" u="none" strike="noStrike" cap="none" normalizeH="0" baseline="0" dirty="0" smtClean="0">
                          <a:ln>
                            <a:noFill/>
                          </a:ln>
                          <a:solidFill>
                            <a:schemeClr val="tx1"/>
                          </a:solidFill>
                          <a:effectLst/>
                          <a:latin typeface="+mn-ea"/>
                          <a:ea typeface="+mn-ea"/>
                        </a:rPr>
                        <a:t>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福島県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ブリティッシュ</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ヒルズ</a:t>
                      </a: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分）＝＝エンゼルフォレスト那須白河（アクティビティ体験</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昼食）</a:t>
                      </a:r>
                      <a:r>
                        <a:rPr kumimoji="1" lang="ja-JP" altLang="en-US" sz="900" b="0" i="0" u="none" strike="noStrike" cap="none" normalizeH="0" baseline="0" smtClean="0">
                          <a:ln>
                            <a:noFill/>
                          </a:ln>
                          <a:solidFill>
                            <a:schemeClr val="tx1"/>
                          </a:solidFill>
                          <a:effectLst/>
                          <a:latin typeface="+mn-ea"/>
                          <a:ea typeface="+mn-ea"/>
                        </a:rPr>
                        <a:t>＝＝各地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6755756"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pic>
        <p:nvPicPr>
          <p:cNvPr id="29" name="図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1515" y="5301208"/>
            <a:ext cx="1146712" cy="764475"/>
          </a:xfrm>
          <a:prstGeom prst="rect">
            <a:avLst/>
          </a:prstGeom>
          <a:ln>
            <a:noFill/>
          </a:ln>
          <a:effectLst/>
        </p:spPr>
      </p:pic>
      <p:grpSp>
        <p:nvGrpSpPr>
          <p:cNvPr id="13" name="グループ化 12"/>
          <p:cNvGrpSpPr/>
          <p:nvPr/>
        </p:nvGrpSpPr>
        <p:grpSpPr>
          <a:xfrm>
            <a:off x="6803215" y="847723"/>
            <a:ext cx="2224344" cy="3715803"/>
            <a:chOff x="6822397" y="847723"/>
            <a:chExt cx="2224344" cy="3715803"/>
          </a:xfrm>
        </p:grpSpPr>
        <p:grpSp>
          <p:nvGrpSpPr>
            <p:cNvPr id="47" name="グループ化 46"/>
            <p:cNvGrpSpPr/>
            <p:nvPr/>
          </p:nvGrpSpPr>
          <p:grpSpPr>
            <a:xfrm>
              <a:off x="6822397"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テキスト ボックス 77"/>
              <p:cNvSpPr txBox="1">
                <a:spLocks noChangeArrowheads="1"/>
              </p:cNvSpPr>
              <p:nvPr/>
            </p:nvSpPr>
            <p:spPr bwMode="auto">
              <a:xfrm>
                <a:off x="7065146" y="2460492"/>
                <a:ext cx="1020255"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ブリティッシュヒルズ</a:t>
                </a:r>
                <a:endParaRPr lang="en-US" altLang="ja-JP" sz="600" dirty="0" smtClean="0">
                  <a:solidFill>
                    <a:srgbClr val="12923D"/>
                  </a:solidFill>
                  <a:latin typeface="Calibri" panose="020F0502020204030204" pitchFamily="34" charset="0"/>
                </a:endParaRPr>
              </a:p>
              <a:p>
                <a:pPr eaLnBrk="1" hangingPunct="1"/>
                <a:r>
                  <a:rPr lang="ja-JP" altLang="en-US" sz="600" dirty="0">
                    <a:solidFill>
                      <a:srgbClr val="12923D"/>
                    </a:solidFill>
                    <a:latin typeface="Calibri" panose="020F0502020204030204" pitchFamily="34" charset="0"/>
                  </a:rPr>
                  <a:t>エンゼルフォレスト那須白河</a:t>
                </a:r>
              </a:p>
            </p:txBody>
          </p:sp>
          <p:cxnSp>
            <p:nvCxnSpPr>
              <p:cNvPr id="57" name="直線コネクタ 56"/>
              <p:cNvCxnSpPr>
                <a:stCxn id="69" idx="0"/>
                <a:endCxn id="56" idx="2"/>
              </p:cNvCxnSpPr>
              <p:nvPr/>
            </p:nvCxnSpPr>
            <p:spPr>
              <a:xfrm flipH="1" flipV="1">
                <a:off x="7575274" y="2721437"/>
                <a:ext cx="674608" cy="70572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9" name="円/楕円 68"/>
            <p:cNvSpPr/>
            <p:nvPr/>
          </p:nvSpPr>
          <p:spPr>
            <a:xfrm>
              <a:off x="8065599" y="3879081"/>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62167" y="5301208"/>
            <a:ext cx="1157544" cy="755388"/>
          </a:xfrm>
          <a:prstGeom prst="rect">
            <a:avLst/>
          </a:prstGeom>
          <a:ln>
            <a:noFill/>
          </a:ln>
          <a:effectLst/>
        </p:spPr>
      </p:pic>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496" y="5301208"/>
            <a:ext cx="1206048" cy="755388"/>
          </a:xfrm>
          <a:prstGeom prst="rect">
            <a:avLst/>
          </a:prstGeom>
          <a:ln>
            <a:noFill/>
          </a:ln>
          <a:effectLst/>
        </p:spPr>
      </p:pic>
      <p:pic>
        <p:nvPicPr>
          <p:cNvPr id="39" name="図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92158" y="5285189"/>
            <a:ext cx="1006943" cy="755208"/>
          </a:xfrm>
          <a:prstGeom prst="rect">
            <a:avLst/>
          </a:prstGeom>
          <a:ln>
            <a:noFill/>
          </a:ln>
          <a:effectLst/>
        </p:spPr>
      </p:pic>
      <p:sp>
        <p:nvSpPr>
          <p:cNvPr id="36" name="テキスト ボックス 63"/>
          <p:cNvSpPr txBox="1">
            <a:spLocks noChangeArrowheads="1"/>
          </p:cNvSpPr>
          <p:nvPr/>
        </p:nvSpPr>
        <p:spPr bwMode="auto">
          <a:xfrm>
            <a:off x="3563888" y="5246330"/>
            <a:ext cx="3195326"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英語力の向上と異文化への理解は、今後、国際社会の一員としての役割を担う子どもたちにとって大切な要素です。スポーツや料理などを通して、ネイティブ・スピーカーによる英語に触れることで、国際人に必要なコミュニケーションのコツやマナーを身につけることができます。また、実際に使ってみることで、通じる楽しさや英語を学ぶことの意義を実感することができます。</a:t>
            </a:r>
          </a:p>
        </p:txBody>
      </p:sp>
      <p:sp>
        <p:nvSpPr>
          <p:cNvPr id="42" name="テキスト ボックス 63"/>
          <p:cNvSpPr txBox="1">
            <a:spLocks noChangeArrowheads="1"/>
          </p:cNvSpPr>
          <p:nvPr/>
        </p:nvSpPr>
        <p:spPr bwMode="auto">
          <a:xfrm>
            <a:off x="7883199" y="5243450"/>
            <a:ext cx="1260801"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エンゼルフォレスト那須白河は、ありのままの大自然を活かした広大な敷地の中に「コテージ」をはじめとする愛犬と一緒に楽しめる多彩な施設が点在する複合リゾート施設です。</a:t>
            </a:r>
          </a:p>
        </p:txBody>
      </p:sp>
    </p:spTree>
    <p:extLst>
      <p:ext uri="{BB962C8B-B14F-4D97-AF65-F5344CB8AC3E}">
        <p14:creationId xmlns:p14="http://schemas.microsoft.com/office/powerpoint/2010/main" val="1192847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画面に合わせる (4:3)</PresentationFormat>
  <Paragraphs>27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2018-03-29T06:22:22Z</dcterms:created>
  <dcterms:modified xsi:type="dcterms:W3CDTF">2018-03-29T06:22:58Z</dcterms:modified>
</cp:coreProperties>
</file>