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-66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8646D-769C-4596-9394-728AD81AA505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063DD-B650-4E5E-BE9F-89BFA4364F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119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1E4A3-EB20-4FCD-AFAE-BFD12E67BEF8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215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E191-4F6B-4EBE-8C16-9E7EEA8CAC64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3FAE-2B77-4949-95CA-F755F967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820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E191-4F6B-4EBE-8C16-9E7EEA8CAC64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3FAE-2B77-4949-95CA-F755F967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E191-4F6B-4EBE-8C16-9E7EEA8CAC64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3FAE-2B77-4949-95CA-F755F967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977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E191-4F6B-4EBE-8C16-9E7EEA8CAC64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3FAE-2B77-4949-95CA-F755F967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174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E191-4F6B-4EBE-8C16-9E7EEA8CAC64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3FAE-2B77-4949-95CA-F755F967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67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E191-4F6B-4EBE-8C16-9E7EEA8CAC64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3FAE-2B77-4949-95CA-F755F967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095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E191-4F6B-4EBE-8C16-9E7EEA8CAC64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3FAE-2B77-4949-95CA-F755F967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47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E191-4F6B-4EBE-8C16-9E7EEA8CAC64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3FAE-2B77-4949-95CA-F755F967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2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E191-4F6B-4EBE-8C16-9E7EEA8CAC64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3FAE-2B77-4949-95CA-F755F967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34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E191-4F6B-4EBE-8C16-9E7EEA8CAC64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3FAE-2B77-4949-95CA-F755F967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15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E191-4F6B-4EBE-8C16-9E7EEA8CAC64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3FAE-2B77-4949-95CA-F755F967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34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E191-4F6B-4EBE-8C16-9E7EEA8CAC64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83FAE-2B77-4949-95CA-F755F967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22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562942"/>
            <a:ext cx="9144000" cy="71437"/>
          </a:xfrm>
          <a:prstGeom prst="rect">
            <a:avLst/>
          </a:prstGeom>
          <a:solidFill>
            <a:srgbClr val="E9463F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3" name="正方形/長方形 9"/>
          <p:cNvSpPr>
            <a:spLocks noChangeArrowheads="1"/>
          </p:cNvSpPr>
          <p:nvPr/>
        </p:nvSpPr>
        <p:spPr bwMode="auto">
          <a:xfrm>
            <a:off x="121677" y="177433"/>
            <a:ext cx="63722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ja-JP" altLang="en-US" sz="1400" dirty="0">
                <a:solidFill>
                  <a:srgbClr val="E9463F"/>
                </a:solidFill>
                <a:latin typeface="HGS創英角ｺﾞｼｯｸUB" panose="020B0900000000000000" pitchFamily="34" charset="-128"/>
                <a:ea typeface="HGS創英角ｺﾞｼｯｸUB" panose="020B0900000000000000" pitchFamily="34" charset="-128"/>
              </a:rPr>
              <a:t>柏崎市木造校舎で学ぶ文化体験</a:t>
            </a:r>
            <a:r>
              <a:rPr lang="en-US" altLang="ja-JP" sz="1400" dirty="0" smtClean="0">
                <a:solidFill>
                  <a:srgbClr val="E9463F"/>
                </a:solidFill>
                <a:latin typeface="HGS創英角ｺﾞｼｯｸUB" panose="020B0900000000000000" pitchFamily="34" charset="-128"/>
                <a:ea typeface="HGS創英角ｺﾞｼｯｸUB" panose="020B0900000000000000" pitchFamily="34" charset="-128"/>
              </a:rPr>
              <a:t>【</a:t>
            </a:r>
            <a:r>
              <a:rPr lang="ja-JP" altLang="en-US" sz="1400" dirty="0">
                <a:solidFill>
                  <a:srgbClr val="E9463F"/>
                </a:solidFill>
                <a:latin typeface="HGS創英角ｺﾞｼｯｸUB" panose="020B0900000000000000" pitchFamily="34" charset="-128"/>
                <a:ea typeface="HGS創英角ｺﾞｼｯｸUB" panose="020B0900000000000000" pitchFamily="34" charset="-128"/>
              </a:rPr>
              <a:t>新潟県</a:t>
            </a:r>
            <a:r>
              <a:rPr lang="en-US" altLang="ja-JP" sz="1400" dirty="0" smtClean="0">
                <a:solidFill>
                  <a:srgbClr val="E9463F"/>
                </a:solidFill>
                <a:latin typeface="HGS創英角ｺﾞｼｯｸUB" panose="020B0900000000000000" pitchFamily="34" charset="-128"/>
                <a:ea typeface="HGS創英角ｺﾞｼｯｸUB" panose="020B0900000000000000" pitchFamily="34" charset="-128"/>
              </a:rPr>
              <a:t>】</a:t>
            </a:r>
            <a:r>
              <a:rPr lang="ja-JP" altLang="en-US" sz="1400" dirty="0">
                <a:solidFill>
                  <a:srgbClr val="0070C0"/>
                </a:solidFill>
                <a:latin typeface="HGS創英角ｺﾞｼｯｸUB" panose="020B0900000000000000" pitchFamily="34" charset="-128"/>
                <a:ea typeface="HGS創英角ｺﾞｼｯｸUB" panose="020B0900000000000000" pitchFamily="34" charset="-128"/>
              </a:rPr>
              <a:t>　</a:t>
            </a:r>
            <a:endParaRPr lang="en-US" altLang="ja-JP" sz="1400" dirty="0">
              <a:solidFill>
                <a:srgbClr val="FF0000"/>
              </a:solidFill>
              <a:latin typeface="HGS創英角ｺﾞｼｯｸUB" panose="020B0900000000000000" pitchFamily="34" charset="-128"/>
              <a:ea typeface="HGS創英角ｺﾞｼｯｸUB" panose="020B0900000000000000" pitchFamily="34" charset="-128"/>
            </a:endParaRPr>
          </a:p>
        </p:txBody>
      </p:sp>
      <p:graphicFrame>
        <p:nvGraphicFramePr>
          <p:cNvPr id="35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90912"/>
              </p:ext>
            </p:extLst>
          </p:nvPr>
        </p:nvGraphicFramePr>
        <p:xfrm>
          <a:off x="7937" y="871845"/>
          <a:ext cx="6652295" cy="3665116"/>
        </p:xfrm>
        <a:graphic>
          <a:graphicData uri="http://schemas.openxmlformats.org/drawingml/2006/table">
            <a:tbl>
              <a:tblPr/>
              <a:tblGrid>
                <a:gridCol w="3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615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11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52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日次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行　　　　　　　　程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宿泊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4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</a:t>
                      </a: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各地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＝＝柏崎市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・別俣農村工房（郷土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料理づくり体験／昼食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）＝＝（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25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分）＝＝新潟県立こども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自然王国（縄ない等体験）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＝＝各地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4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2</a:t>
                      </a: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4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3</a:t>
                      </a: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4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2129359"/>
                  </a:ext>
                </a:extLst>
              </a:tr>
            </a:tbl>
          </a:graphicData>
        </a:graphic>
      </p:graphicFrame>
      <p:sp>
        <p:nvSpPr>
          <p:cNvPr id="2096" name="Text Box 90"/>
          <p:cNvSpPr txBox="1">
            <a:spLocks noChangeArrowheads="1"/>
          </p:cNvSpPr>
          <p:nvPr/>
        </p:nvSpPr>
        <p:spPr bwMode="auto">
          <a:xfrm>
            <a:off x="6173156" y="198649"/>
            <a:ext cx="11721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ja-JP" altLang="en-US" sz="1400" dirty="0">
                <a:latin typeface="Calibri" panose="020F0502020204030204" pitchFamily="34" charset="0"/>
                <a:ea typeface="HGP創英角ｺﾞｼｯｸUB" panose="020B0900000000000000" pitchFamily="34" charset="-128"/>
              </a:rPr>
              <a:t>出発地：各地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xmlns="" id="{BEDB32D4-23CE-A444-ACBD-132A7B54D6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553" y="50261"/>
            <a:ext cx="640930" cy="483324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93F76B8F-10FF-BE44-8688-F932A9EFF90C}"/>
              </a:ext>
            </a:extLst>
          </p:cNvPr>
          <p:cNvSpPr txBox="1"/>
          <p:nvPr/>
        </p:nvSpPr>
        <p:spPr>
          <a:xfrm>
            <a:off x="2987824" y="4563527"/>
            <a:ext cx="36776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（凡例）　・・・：徒歩　 ■□■□：</a:t>
            </a:r>
            <a:r>
              <a:rPr lang="en-US" altLang="ja-JP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JR</a:t>
            </a:r>
            <a:r>
              <a:rPr lang="ja-JP" altLang="en-US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＝＝＝：バス　 ～～～：船舶　－－－：航空機</a:t>
            </a:r>
            <a:endParaRPr kumimoji="1" lang="ja-JP" altLang="en-US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47" name="グループ化 46"/>
          <p:cNvGrpSpPr/>
          <p:nvPr/>
        </p:nvGrpSpPr>
        <p:grpSpPr>
          <a:xfrm>
            <a:off x="6803215" y="847723"/>
            <a:ext cx="2224344" cy="3715803"/>
            <a:chOff x="7059613" y="571500"/>
            <a:chExt cx="2084387" cy="3500438"/>
          </a:xfrm>
        </p:grpSpPr>
        <p:sp>
          <p:nvSpPr>
            <p:cNvPr id="48" name="テキスト ボックス 77"/>
            <p:cNvSpPr txBox="1">
              <a:spLocks noChangeArrowheads="1"/>
            </p:cNvSpPr>
            <p:nvPr/>
          </p:nvSpPr>
          <p:spPr bwMode="auto">
            <a:xfrm>
              <a:off x="7086600" y="723900"/>
              <a:ext cx="20574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di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200" b="1" u="sng" spc="3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+mn-ea"/>
                </a:rPr>
                <a:t>東北ルートマップ</a:t>
              </a:r>
              <a:endParaRPr lang="en-US" altLang="ja-JP" sz="1200" b="1" u="sng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</a:endParaRPr>
            </a:p>
          </p:txBody>
        </p:sp>
        <p:pic>
          <p:nvPicPr>
            <p:cNvPr id="49" name="Picture 4" descr="\\Seisakuserver\メンバー\奥山豊\教育旅行map\PPTマップ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0250" y="1054100"/>
              <a:ext cx="1982788" cy="294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" name="角丸四角形 64"/>
            <p:cNvSpPr/>
            <p:nvPr/>
          </p:nvSpPr>
          <p:spPr>
            <a:xfrm>
              <a:off x="7059613" y="571500"/>
              <a:ext cx="2071687" cy="3500438"/>
            </a:xfrm>
            <a:prstGeom prst="roundRect">
              <a:avLst>
                <a:gd name="adj" fmla="val 7913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079601" y="4972145"/>
            <a:ext cx="2308903" cy="1071562"/>
            <a:chOff x="3491880" y="5009726"/>
            <a:chExt cx="2308903" cy="1071562"/>
          </a:xfrm>
        </p:grpSpPr>
        <p:sp>
          <p:nvSpPr>
            <p:cNvPr id="2145" name="テキスト ボックス 77"/>
            <p:cNvSpPr txBox="1">
              <a:spLocks noChangeArrowheads="1"/>
            </p:cNvSpPr>
            <p:nvPr/>
          </p:nvSpPr>
          <p:spPr bwMode="auto">
            <a:xfrm>
              <a:off x="3491880" y="5010644"/>
              <a:ext cx="2214921" cy="24622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 sz="1000" b="1" dirty="0" smtClean="0">
                  <a:latin typeface="Calibri" pitchFamily="34" charset="0"/>
                  <a:ea typeface="ＭＳ Ｐゴシック" pitchFamily="50" charset="-128"/>
                </a:rPr>
                <a:t>縄ない体験　</a:t>
              </a:r>
              <a:r>
                <a:rPr lang="ja-JP" altLang="en-US" sz="900" b="1" dirty="0" smtClean="0">
                  <a:latin typeface="Calibri" pitchFamily="34" charset="0"/>
                  <a:ea typeface="ＭＳ Ｐゴシック" pitchFamily="50" charset="-128"/>
                </a:rPr>
                <a:t>新潟</a:t>
              </a:r>
              <a:r>
                <a:rPr lang="ja-JP" altLang="en-US" sz="900" b="1" dirty="0">
                  <a:latin typeface="Calibri" pitchFamily="34" charset="0"/>
                  <a:ea typeface="ＭＳ Ｐゴシック" pitchFamily="50" charset="-128"/>
                </a:rPr>
                <a:t>県立こども自然王国</a:t>
              </a:r>
              <a:endParaRPr lang="en-US" altLang="ja-JP" sz="1000" b="1" dirty="0">
                <a:latin typeface="Calibri" panose="020F0502020204030204" pitchFamily="34" charset="0"/>
              </a:endParaRPr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3492238" y="5009726"/>
              <a:ext cx="2214563" cy="107156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pic>
          <p:nvPicPr>
            <p:cNvPr id="1030" name="Picture 6" descr="\\192.168.2.1\共有フォルダ\☆ 3 事業推進部（2017年～　）\教育旅行\まなび旅モデルコース用画像集\(7) 新潟県ｺｰｽ画像（鳥澤さん）\④柏崎・別俣（縄ない体験）べつまた農村工房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8700" y="5281535"/>
              <a:ext cx="964260" cy="78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テキスト ボックス 34"/>
            <p:cNvSpPr txBox="1">
              <a:spLocks noChangeArrowheads="1"/>
            </p:cNvSpPr>
            <p:nvPr/>
          </p:nvSpPr>
          <p:spPr bwMode="auto">
            <a:xfrm>
              <a:off x="4457847" y="5271663"/>
              <a:ext cx="1342936" cy="630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ja-JP" altLang="en-US" sz="700" dirty="0">
                  <a:latin typeface="Calibri" panose="020F0502020204030204" pitchFamily="34" charset="0"/>
                </a:rPr>
                <a:t>地元の縄</a:t>
              </a:r>
              <a:r>
                <a:rPr lang="ja-JP" altLang="en-US" sz="700" dirty="0" err="1">
                  <a:latin typeface="Calibri" panose="020F0502020204030204" pitchFamily="34" charset="0"/>
                </a:rPr>
                <a:t>ないの</a:t>
              </a:r>
              <a:r>
                <a:rPr lang="ja-JP" altLang="en-US" sz="700" dirty="0">
                  <a:latin typeface="Calibri" panose="020F0502020204030204" pitchFamily="34" charset="0"/>
                </a:rPr>
                <a:t>名人に教えてもらいながら、縄をないます。</a:t>
              </a:r>
            </a:p>
            <a:p>
              <a:r>
                <a:rPr lang="ja-JP" altLang="en-US" sz="700" dirty="0" smtClean="0">
                  <a:latin typeface="Calibri" panose="020F0502020204030204" pitchFamily="34" charset="0"/>
                </a:rPr>
                <a:t>農業</a:t>
              </a:r>
              <a:r>
                <a:rPr lang="ja-JP" altLang="en-US" sz="700" dirty="0">
                  <a:latin typeface="Calibri" panose="020F0502020204030204" pitchFamily="34" charset="0"/>
                </a:rPr>
                <a:t>を尊重する心、昔から伝わる稲わらの大切さを学びます。</a:t>
              </a:r>
            </a:p>
          </p:txBody>
        </p:sp>
      </p:grpSp>
      <p:sp>
        <p:nvSpPr>
          <p:cNvPr id="43" name="円/楕円 42"/>
          <p:cNvSpPr/>
          <p:nvPr/>
        </p:nvSpPr>
        <p:spPr>
          <a:xfrm>
            <a:off x="7390295" y="3875185"/>
            <a:ext cx="53975" cy="53975"/>
          </a:xfrm>
          <a:prstGeom prst="ellipse">
            <a:avLst/>
          </a:prstGeom>
          <a:solidFill>
            <a:srgbClr val="129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4" name="直線コネクタ 43"/>
          <p:cNvCxnSpPr/>
          <p:nvPr/>
        </p:nvCxnSpPr>
        <p:spPr>
          <a:xfrm flipV="1">
            <a:off x="7420499" y="3115822"/>
            <a:ext cx="0" cy="767268"/>
          </a:xfrm>
          <a:prstGeom prst="line">
            <a:avLst/>
          </a:prstGeom>
          <a:ln w="3175">
            <a:solidFill>
              <a:srgbClr val="1292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77"/>
          <p:cNvSpPr txBox="1">
            <a:spLocks noChangeArrowheads="1"/>
          </p:cNvSpPr>
          <p:nvPr/>
        </p:nvSpPr>
        <p:spPr bwMode="auto">
          <a:xfrm>
            <a:off x="7086290" y="2931156"/>
            <a:ext cx="6561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ja-JP" altLang="en-US" sz="600" dirty="0" smtClean="0">
                <a:solidFill>
                  <a:srgbClr val="12923D"/>
                </a:solidFill>
                <a:latin typeface="Calibri" panose="020F0502020204030204" pitchFamily="34" charset="0"/>
              </a:rPr>
              <a:t>別俣農村工房</a:t>
            </a:r>
            <a:endParaRPr lang="ja-JP" altLang="en-US" sz="600" dirty="0">
              <a:solidFill>
                <a:srgbClr val="12923D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円/楕円 45"/>
          <p:cNvSpPr/>
          <p:nvPr/>
        </p:nvSpPr>
        <p:spPr>
          <a:xfrm>
            <a:off x="7414359" y="3929160"/>
            <a:ext cx="53975" cy="53975"/>
          </a:xfrm>
          <a:prstGeom prst="ellipse">
            <a:avLst/>
          </a:prstGeom>
          <a:solidFill>
            <a:srgbClr val="129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0" name="直線コネクタ 49"/>
          <p:cNvCxnSpPr>
            <a:stCxn id="46" idx="2"/>
          </p:cNvCxnSpPr>
          <p:nvPr/>
        </p:nvCxnSpPr>
        <p:spPr>
          <a:xfrm flipH="1" flipV="1">
            <a:off x="6948264" y="3253626"/>
            <a:ext cx="466095" cy="702522"/>
          </a:xfrm>
          <a:prstGeom prst="line">
            <a:avLst/>
          </a:prstGeom>
          <a:ln w="3175">
            <a:solidFill>
              <a:srgbClr val="1292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77"/>
          <p:cNvSpPr txBox="1">
            <a:spLocks noChangeArrowheads="1"/>
          </p:cNvSpPr>
          <p:nvPr/>
        </p:nvSpPr>
        <p:spPr bwMode="auto">
          <a:xfrm>
            <a:off x="6702551" y="3091260"/>
            <a:ext cx="7148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ja-JP" altLang="en-US" sz="600" dirty="0" smtClean="0">
                <a:solidFill>
                  <a:srgbClr val="12923D"/>
                </a:solidFill>
                <a:latin typeface="Calibri" panose="020F0502020204030204" pitchFamily="34" charset="0"/>
              </a:rPr>
              <a:t>こども自然王国</a:t>
            </a:r>
            <a:endParaRPr lang="ja-JP" altLang="en-US" sz="600" dirty="0">
              <a:solidFill>
                <a:srgbClr val="12923D"/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543492" y="4969033"/>
            <a:ext cx="3416414" cy="1072907"/>
            <a:chOff x="3458" y="5009855"/>
            <a:chExt cx="3416414" cy="1072907"/>
          </a:xfrm>
        </p:grpSpPr>
        <p:sp>
          <p:nvSpPr>
            <p:cNvPr id="2144" name="テキスト ボックス 77"/>
            <p:cNvSpPr txBox="1">
              <a:spLocks noChangeArrowheads="1"/>
            </p:cNvSpPr>
            <p:nvPr/>
          </p:nvSpPr>
          <p:spPr bwMode="auto">
            <a:xfrm>
              <a:off x="5046" y="5009855"/>
              <a:ext cx="3414826" cy="24447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 sz="1000" b="1" dirty="0" smtClean="0">
                  <a:latin typeface="Calibri" panose="020F0502020204030204" pitchFamily="34" charset="0"/>
                </a:rPr>
                <a:t>郷土料理体験　</a:t>
              </a:r>
              <a:r>
                <a:rPr lang="zh-TW" altLang="en-US" sz="1000" b="1" dirty="0" smtClean="0">
                  <a:latin typeface="Calibri" panose="020F0502020204030204" pitchFamily="34" charset="0"/>
                </a:rPr>
                <a:t>別俣</a:t>
              </a:r>
              <a:r>
                <a:rPr lang="zh-TW" altLang="en-US" sz="1000" b="1" dirty="0">
                  <a:latin typeface="Calibri" panose="020F0502020204030204" pitchFamily="34" charset="0"/>
                </a:rPr>
                <a:t>農村工房</a:t>
              </a:r>
              <a:r>
                <a:rPr lang="ja-JP" altLang="en-US" sz="1000" b="1" dirty="0" smtClean="0">
                  <a:latin typeface="Calibri" panose="020F0502020204030204" pitchFamily="34" charset="0"/>
                </a:rPr>
                <a:t>　</a:t>
              </a:r>
              <a:endParaRPr lang="en-US" altLang="ja-JP" sz="1000" b="1" dirty="0">
                <a:latin typeface="Calibri" panose="020F0502020204030204" pitchFamily="34" charset="0"/>
              </a:endParaRPr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3458" y="5011200"/>
              <a:ext cx="3416414" cy="107156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151" name="テキスト ボックス 34"/>
            <p:cNvSpPr txBox="1">
              <a:spLocks noChangeArrowheads="1"/>
            </p:cNvSpPr>
            <p:nvPr/>
          </p:nvSpPr>
          <p:spPr bwMode="auto">
            <a:xfrm>
              <a:off x="2102372" y="5235803"/>
              <a:ext cx="1317500" cy="846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ja-JP" altLang="en-US" sz="700" dirty="0" smtClean="0">
                  <a:latin typeface="Calibri" panose="020F0502020204030204" pitchFamily="34" charset="0"/>
                </a:rPr>
                <a:t>旧別俣</a:t>
              </a:r>
              <a:r>
                <a:rPr lang="ja-JP" altLang="en-US" sz="700" dirty="0">
                  <a:latin typeface="Calibri" panose="020F0502020204030204" pitchFamily="34" charset="0"/>
                </a:rPr>
                <a:t>小の木造校舎を活用し、農村体験交流施設</a:t>
              </a:r>
              <a:r>
                <a:rPr lang="en-US" altLang="ja-JP" sz="700" dirty="0">
                  <a:latin typeface="Calibri" panose="020F0502020204030204" pitchFamily="34" charset="0"/>
                </a:rPr>
                <a:t>『</a:t>
              </a:r>
              <a:r>
                <a:rPr lang="ja-JP" altLang="en-US" sz="700" dirty="0">
                  <a:latin typeface="Calibri" panose="020F0502020204030204" pitchFamily="34" charset="0"/>
                </a:rPr>
                <a:t>田舎の学校きらら</a:t>
              </a:r>
              <a:r>
                <a:rPr lang="en-US" altLang="ja-JP" sz="700" dirty="0">
                  <a:latin typeface="Calibri" panose="020F0502020204030204" pitchFamily="34" charset="0"/>
                </a:rPr>
                <a:t>』</a:t>
              </a:r>
              <a:r>
                <a:rPr lang="ja-JP" altLang="en-US" sz="700" dirty="0">
                  <a:latin typeface="Calibri" panose="020F0502020204030204" pitchFamily="34" charset="0"/>
                </a:rPr>
                <a:t>を</a:t>
              </a:r>
              <a:r>
                <a:rPr lang="ja-JP" altLang="en-US" sz="700" dirty="0" smtClean="0">
                  <a:latin typeface="Calibri" panose="020F0502020204030204" pitchFamily="34" charset="0"/>
                </a:rPr>
                <a:t>運営。</a:t>
              </a:r>
              <a:endParaRPr lang="ja-JP" altLang="en-US" sz="700" dirty="0">
                <a:latin typeface="Calibri" panose="020F0502020204030204" pitchFamily="34" charset="0"/>
              </a:endParaRPr>
            </a:p>
            <a:p>
              <a:r>
                <a:rPr lang="ja-JP" altLang="en-US" sz="700" dirty="0" smtClean="0">
                  <a:latin typeface="Calibri" panose="020F0502020204030204" pitchFamily="34" charset="0"/>
                </a:rPr>
                <a:t>笹</a:t>
              </a:r>
              <a:r>
                <a:rPr lang="ja-JP" altLang="en-US" sz="700" dirty="0">
                  <a:latin typeface="Calibri" panose="020F0502020204030204" pitchFamily="34" charset="0"/>
                </a:rPr>
                <a:t>だんご、こんにゃく、</a:t>
              </a:r>
              <a:r>
                <a:rPr lang="ja-JP" altLang="en-US" sz="700" dirty="0" err="1">
                  <a:latin typeface="Calibri" panose="020F0502020204030204" pitchFamily="34" charset="0"/>
                </a:rPr>
                <a:t>みそづ</a:t>
              </a:r>
              <a:r>
                <a:rPr lang="ja-JP" altLang="en-US" sz="700" dirty="0">
                  <a:latin typeface="Calibri" panose="020F0502020204030204" pitchFamily="34" charset="0"/>
                </a:rPr>
                <a:t>くりなどの食</a:t>
              </a:r>
              <a:r>
                <a:rPr lang="ja-JP" altLang="en-US" sz="700" dirty="0" smtClean="0">
                  <a:latin typeface="Calibri" panose="020F0502020204030204" pitchFamily="34" charset="0"/>
                </a:rPr>
                <a:t>体験の他にも、農業</a:t>
              </a:r>
              <a:r>
                <a:rPr lang="ja-JP" altLang="en-US" sz="700" dirty="0">
                  <a:latin typeface="Calibri" panose="020F0502020204030204" pitchFamily="34" charset="0"/>
                </a:rPr>
                <a:t>体験、里山散策や生きもの</a:t>
              </a:r>
              <a:r>
                <a:rPr lang="ja-JP" altLang="en-US" sz="700">
                  <a:latin typeface="Calibri" panose="020F0502020204030204" pitchFamily="34" charset="0"/>
                </a:rPr>
                <a:t>調査</a:t>
              </a:r>
              <a:r>
                <a:rPr lang="ja-JP" altLang="en-US" sz="700" smtClean="0">
                  <a:latin typeface="Calibri" panose="020F0502020204030204" pitchFamily="34" charset="0"/>
                </a:rPr>
                <a:t>などの体験</a:t>
              </a:r>
              <a:r>
                <a:rPr lang="ja-JP" altLang="en-US" sz="700" dirty="0">
                  <a:latin typeface="Calibri" panose="020F0502020204030204" pitchFamily="34" charset="0"/>
                </a:rPr>
                <a:t>が</a:t>
              </a:r>
              <a:r>
                <a:rPr lang="ja-JP" altLang="en-US" sz="700" dirty="0" smtClean="0">
                  <a:latin typeface="Calibri" panose="020F0502020204030204" pitchFamily="34" charset="0"/>
                </a:rPr>
                <a:t>できます。</a:t>
              </a:r>
              <a:endParaRPr lang="ja-JP" altLang="en-US" sz="700" dirty="0">
                <a:latin typeface="Calibri" panose="020F0502020204030204" pitchFamily="34" charset="0"/>
              </a:endParaRPr>
            </a:p>
          </p:txBody>
        </p:sp>
        <p:pic>
          <p:nvPicPr>
            <p:cNvPr id="1029" name="Picture 5" descr="\\192.168.2.1\共有フォルダ\☆ 3 事業推進部（2017年～　）\教育旅行\まなび旅モデルコース用画像集\(7) 新潟県ｺｰｽ画像（鳥澤さん）\④柏崎・別俣（郷土料理体験）べつまた農村工房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5281535"/>
              <a:ext cx="1008112" cy="78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7" descr="\\192.168.2.1\共有フォルダ\☆ 3 事業推進部（2017年～　）\教育旅行\まなび旅モデルコース用画像集\(7) 新潟県ｺｰｽ画像（鳥澤さん）\④柏崎・別俣（郷土料理体験2）べつまた農村工房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4964" y="5271663"/>
              <a:ext cx="1058764" cy="78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グループ化 9"/>
          <p:cNvGrpSpPr/>
          <p:nvPr/>
        </p:nvGrpSpPr>
        <p:grpSpPr>
          <a:xfrm>
            <a:off x="0" y="4981920"/>
            <a:ext cx="2443983" cy="1071562"/>
            <a:chOff x="5800425" y="5009726"/>
            <a:chExt cx="2443983" cy="1071562"/>
          </a:xfrm>
        </p:grpSpPr>
        <p:sp>
          <p:nvSpPr>
            <p:cNvPr id="30" name="テキスト ボックス 77"/>
            <p:cNvSpPr txBox="1">
              <a:spLocks noChangeArrowheads="1"/>
            </p:cNvSpPr>
            <p:nvPr/>
          </p:nvSpPr>
          <p:spPr bwMode="auto">
            <a:xfrm>
              <a:off x="5800425" y="5010644"/>
              <a:ext cx="2443983" cy="24622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 sz="1000" b="1" dirty="0" smtClean="0">
                  <a:latin typeface="Calibri" panose="020F0502020204030204" pitchFamily="34" charset="0"/>
                </a:rPr>
                <a:t>別俣農村工房（旧別俣小学校）</a:t>
              </a:r>
              <a:endParaRPr lang="en-US" altLang="ja-JP" sz="1000" b="1" dirty="0">
                <a:latin typeface="Calibri" panose="020F0502020204030204" pitchFamily="34" charset="0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5800783" y="5009726"/>
              <a:ext cx="2443625" cy="107156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3" name="テキスト ボックス 34"/>
            <p:cNvSpPr txBox="1">
              <a:spLocks noChangeArrowheads="1"/>
            </p:cNvSpPr>
            <p:nvPr/>
          </p:nvSpPr>
          <p:spPr bwMode="auto">
            <a:xfrm>
              <a:off x="6867612" y="5254330"/>
              <a:ext cx="1376796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ja-JP" altLang="en-US" sz="700" dirty="0">
                  <a:latin typeface="Calibri" panose="020F0502020204030204" pitchFamily="34" charset="0"/>
                </a:rPr>
                <a:t>別俣農村工房は、旧別俣小の木造校舎を活用し、農村体験交流施設</a:t>
              </a:r>
              <a:r>
                <a:rPr lang="en-US" altLang="ja-JP" sz="700" dirty="0">
                  <a:latin typeface="Calibri" panose="020F0502020204030204" pitchFamily="34" charset="0"/>
                </a:rPr>
                <a:t>『</a:t>
              </a:r>
              <a:r>
                <a:rPr lang="ja-JP" altLang="en-US" sz="700" dirty="0">
                  <a:latin typeface="Calibri" panose="020F0502020204030204" pitchFamily="34" charset="0"/>
                </a:rPr>
                <a:t>田舎の学校きらら</a:t>
              </a:r>
              <a:r>
                <a:rPr lang="en-US" altLang="ja-JP" sz="700" dirty="0">
                  <a:latin typeface="Calibri" panose="020F0502020204030204" pitchFamily="34" charset="0"/>
                </a:rPr>
                <a:t>』</a:t>
              </a:r>
              <a:r>
                <a:rPr lang="ja-JP" altLang="en-US" sz="700" dirty="0">
                  <a:latin typeface="Calibri" panose="020F0502020204030204" pitchFamily="34" charset="0"/>
                </a:rPr>
                <a:t>を運営して</a:t>
              </a:r>
              <a:r>
                <a:rPr lang="ja-JP" altLang="en-US" sz="700" dirty="0" smtClean="0">
                  <a:latin typeface="Calibri" panose="020F0502020204030204" pitchFamily="34" charset="0"/>
                </a:rPr>
                <a:t>いる食</a:t>
              </a:r>
              <a:r>
                <a:rPr lang="ja-JP" altLang="en-US" sz="700" dirty="0">
                  <a:latin typeface="Calibri" panose="020F0502020204030204" pitchFamily="34" charset="0"/>
                </a:rPr>
                <a:t>体験をはじめ</a:t>
              </a:r>
              <a:r>
                <a:rPr lang="ja-JP" altLang="en-US" sz="700" dirty="0" smtClean="0">
                  <a:latin typeface="Calibri" panose="020F0502020204030204" pitchFamily="34" charset="0"/>
                </a:rPr>
                <a:t>、ものづくり</a:t>
              </a:r>
              <a:r>
                <a:rPr lang="ja-JP" altLang="en-US" sz="700" dirty="0">
                  <a:latin typeface="Calibri" panose="020F0502020204030204" pitchFamily="34" charset="0"/>
                </a:rPr>
                <a:t>体験</a:t>
              </a:r>
              <a:r>
                <a:rPr lang="ja-JP" altLang="en-US" sz="700" dirty="0" smtClean="0">
                  <a:latin typeface="Calibri" panose="020F0502020204030204" pitchFamily="34" charset="0"/>
                </a:rPr>
                <a:t>、農業</a:t>
              </a:r>
              <a:r>
                <a:rPr lang="ja-JP" altLang="en-US" sz="700" dirty="0">
                  <a:latin typeface="Calibri" panose="020F0502020204030204" pitchFamily="34" charset="0"/>
                </a:rPr>
                <a:t>体験、里山</a:t>
              </a:r>
              <a:r>
                <a:rPr lang="ja-JP" altLang="en-US" sz="700" dirty="0" smtClean="0">
                  <a:latin typeface="Calibri" panose="020F0502020204030204" pitchFamily="34" charset="0"/>
                </a:rPr>
                <a:t>散策など</a:t>
              </a:r>
              <a:r>
                <a:rPr lang="ja-JP" altLang="en-US" sz="700" dirty="0">
                  <a:latin typeface="Calibri" panose="020F0502020204030204" pitchFamily="34" charset="0"/>
                </a:rPr>
                <a:t>の自然体験ができる。</a:t>
              </a:r>
            </a:p>
          </p:txBody>
        </p:sp>
        <p:pic>
          <p:nvPicPr>
            <p:cNvPr id="34" name="図 33" descr="\\192.168.2.1\共有フォルダ\☆ 3 事業推進部（2017年～　）\教育旅行（HPリニューアル）\まなび旅モデルコース用画像集\(7) 新潟県ｺｰｽ画像（鳥澤さん）\④柏崎・別俣（旧別俣小学校）べつまた農村工房.JPG"/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3826" y="5281535"/>
              <a:ext cx="1028700" cy="77152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94922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画面に合わせる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aritv-Ise</dc:creator>
  <cp:lastModifiedBy>aritv-Ise</cp:lastModifiedBy>
  <cp:revision>1</cp:revision>
  <dcterms:created xsi:type="dcterms:W3CDTF">2018-03-29T06:39:13Z</dcterms:created>
  <dcterms:modified xsi:type="dcterms:W3CDTF">2018-03-29T06:39:50Z</dcterms:modified>
</cp:coreProperties>
</file>